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7" r:id="rId3"/>
    <p:sldId id="306" r:id="rId4"/>
    <p:sldId id="257" r:id="rId5"/>
    <p:sldId id="309" r:id="rId6"/>
    <p:sldId id="297" r:id="rId7"/>
    <p:sldId id="310" r:id="rId8"/>
    <p:sldId id="311" r:id="rId9"/>
    <p:sldId id="312" r:id="rId10"/>
    <p:sldId id="298" r:id="rId11"/>
    <p:sldId id="299" r:id="rId12"/>
    <p:sldId id="300" r:id="rId13"/>
    <p:sldId id="313" r:id="rId14"/>
    <p:sldId id="301" r:id="rId15"/>
    <p:sldId id="315" r:id="rId16"/>
    <p:sldId id="314" r:id="rId17"/>
    <p:sldId id="317" r:id="rId18"/>
    <p:sldId id="316" r:id="rId19"/>
    <p:sldId id="302" r:id="rId20"/>
    <p:sldId id="303" r:id="rId21"/>
    <p:sldId id="304" r:id="rId22"/>
    <p:sldId id="305" r:id="rId23"/>
    <p:sldId id="307" r:id="rId24"/>
    <p:sldId id="308" r:id="rId25"/>
    <p:sldId id="295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31515"/>
    <a:srgbClr val="000000"/>
    <a:srgbClr val="2B91AF"/>
    <a:srgbClr val="629755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4695" autoAdjust="0"/>
  </p:normalViewPr>
  <p:slideViewPr>
    <p:cSldViewPr>
      <p:cViewPr varScale="1">
        <p:scale>
          <a:sx n="66" d="100"/>
          <a:sy n="66" d="100"/>
        </p:scale>
        <p:origin x="-1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423E2-BD0B-4838-A668-FD867409E357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CFFBC-AB3E-4E62-AAFB-02A496AAB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33F05-EE3F-4E2E-B361-A3CABBF5EE82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E3F9-F4B7-43D5-8785-875CA9120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E3F9-F4B7-43D5-8785-875CA9120C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altnetco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4650" y="914400"/>
            <a:ext cx="5111750" cy="245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1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81000"/>
            <a:ext cx="91440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C184-CBE3-4F29-A273-6F4E5CFA4DFC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789E-EAA6-4211-80A8-DD190B7CC1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ltnetnewyork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315200" y="133523"/>
            <a:ext cx="1695996" cy="12380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shouldersofgiants.co.uk/Blog/post/2009/09/05/Creating-a-RESTful-Web-Service-Using-ASPNet-MVC-Part-17-e28093-Reviewing-the-Rest-for-ASPNET-MVC-SDK.aspx" TargetMode="External"/><Relationship Id="rId3" Type="http://schemas.openxmlformats.org/officeDocument/2006/relationships/hyperlink" Target="http://www.ics.uci.edu/~fielding/pubs/dissertation/rest_arch_style.htm" TargetMode="External"/><Relationship Id="rId7" Type="http://schemas.openxmlformats.org/officeDocument/2006/relationships/hyperlink" Target="http://msdn.microsoft.com/en-us/library/dd203052.asp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ST" TargetMode="External"/><Relationship Id="rId5" Type="http://schemas.openxmlformats.org/officeDocument/2006/relationships/hyperlink" Target="http://oreilly.com/catalog/9780596519209/" TargetMode="External"/><Relationship Id="rId4" Type="http://schemas.openxmlformats.org/officeDocument/2006/relationships/hyperlink" Target="http://msdn.microsoft.com/en-us/netframework/cc950529.aspx" TargetMode="External"/><Relationship Id="rId9" Type="http://schemas.openxmlformats.org/officeDocument/2006/relationships/image" Target="../media/image8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 Applications in 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Representational State Transfer</a:t>
            </a: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Ben Dewey</a:t>
            </a:r>
          </a:p>
          <a:p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twentySix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New York</a:t>
            </a: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http://bendewey.wordpress.com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URIs (Uniform </a:t>
            </a:r>
            <a:r>
              <a:rPr lang="en-US" sz="4000" i="1" dirty="0" smtClean="0"/>
              <a:t>Resource</a:t>
            </a:r>
            <a:r>
              <a:rPr lang="en-US" sz="4000" dirty="0" smtClean="0"/>
              <a:t> Identifiers)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0687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RESTful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Interface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No need to distinguish get/update/delete, that’s what the HTTP Method is for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Collection</a:t>
            </a:r>
          </a:p>
          <a:p>
            <a:pPr lvl="1">
              <a:buNone/>
            </a:pPr>
            <a:r>
              <a:rPr lang="en-US" dirty="0" smtClean="0"/>
              <a:t>	http://example.com/2008/Honda/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Resource</a:t>
            </a:r>
          </a:p>
          <a:p>
            <a:pPr lvl="1">
              <a:buNone/>
            </a:pPr>
            <a:r>
              <a:rPr lang="en-US" dirty="0" smtClean="0"/>
              <a:t>	http://example.com/2008/Honda/Civic/2.0L-V6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XML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XHTML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ATOM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Publishing Protocol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RSS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Custom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(should contain hyperlinks)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JSON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Custom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229600" cy="40687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Web Application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	Definition Language</a:t>
            </a: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WSDL for REST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857" t="16503" r="45714" b="6483"/>
          <a:stretch>
            <a:fillRect/>
          </a:stretch>
        </p:blipFill>
        <p:spPr bwMode="auto">
          <a:xfrm>
            <a:off x="3962400" y="1009880"/>
            <a:ext cx="4953000" cy="584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WADL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6857" t="67873" r="45714" b="12615"/>
          <a:stretch>
            <a:fillRect/>
          </a:stretch>
        </p:blipFill>
        <p:spPr bwMode="auto">
          <a:xfrm>
            <a:off x="152400" y="3810000"/>
            <a:ext cx="891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6857" t="39696" r="45714" b="50827"/>
          <a:stretch>
            <a:fillRect/>
          </a:stretch>
        </p:blipFill>
        <p:spPr bwMode="auto">
          <a:xfrm>
            <a:off x="152400" y="2057400"/>
            <a:ext cx="891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REST in 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Windows Communication Foundation (WCF)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Web* additions in .NET 3.5</a:t>
            </a:r>
          </a:p>
          <a:p>
            <a:pPr lvl="2"/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WebHttpBinding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WebOperationContext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WebGet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/Invoke Attributes, etc</a:t>
            </a:r>
          </a:p>
          <a:p>
            <a:pPr lvl="2"/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UriTemplates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for Routing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REST Starter Kit Preview 2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WCF Hosting (Console, IIS, etc)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ASP.NET MVC</a:t>
            </a:r>
          </a:p>
          <a:p>
            <a:pPr lvl="1"/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JsonResults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XmlResults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for serialization</a:t>
            </a:r>
          </a:p>
          <a:p>
            <a:pPr lvl="1"/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System.Web.Routing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engine for routing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WCF (Catch-All Controller)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ServiceContract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interface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IAutomobileService</a:t>
            </a:r>
            <a:endParaRPr lang="en-US" sz="2000" dirty="0" smtClean="0">
              <a:solidFill>
                <a:srgbClr val="2B91AF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[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OperationContract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[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WebGet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UriTemplate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"*"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</a:t>
            </a:r>
            <a:r>
              <a:rPr lang="en-US" sz="2000" dirty="0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Message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Get();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[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OperationContract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[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WebInvoke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(Method = </a:t>
            </a:r>
            <a:r>
              <a:rPr lang="en-US" sz="20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"PUT"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UriTemplate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"*"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</a:t>
            </a:r>
            <a:r>
              <a:rPr lang="en-US" sz="2000" dirty="0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Message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Put(</a:t>
            </a:r>
            <a:r>
              <a:rPr lang="en-US" sz="2000" dirty="0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Message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data);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WCF (</a:t>
            </a:r>
            <a:r>
              <a:rPr lang="en-US" dirty="0" err="1" smtClean="0"/>
              <a:t>UriTemplates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04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ServiceContract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public interface </a:t>
            </a:r>
            <a:r>
              <a:rPr lang="en-US" sz="20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IAutomobileService</a:t>
            </a:r>
            <a:endParaRPr lang="en-US" sz="2000" dirty="0" smtClean="0">
              <a:solidFill>
                <a:srgbClr val="2B91AF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[</a:t>
            </a:r>
            <a:r>
              <a:rPr lang="en-US" sz="18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OperationContract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[</a:t>
            </a:r>
            <a:r>
              <a:rPr lang="en-US" sz="18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WebGet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UriTemplate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"/{year}/{make}/{model}/{engine}"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)]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Automobiles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GetAutomobiles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year, </a:t>
            </a: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make, 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                          </a:t>
            </a: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model,</a:t>
            </a: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 string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engine);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WCF (REST Starter Kit)</a:t>
            </a:r>
            <a:endParaRPr lang="en-US" dirty="0"/>
          </a:p>
        </p:txBody>
      </p:sp>
      <p:pic>
        <p:nvPicPr>
          <p:cNvPr id="4" name="Content Placeholder 3" descr="RestNewProjectTemplate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869744"/>
            <a:ext cx="7086600" cy="4759656"/>
          </a:xfrm>
        </p:spPr>
      </p:pic>
      <p:sp>
        <p:nvSpPr>
          <p:cNvPr id="6" name="Rectangle 5"/>
          <p:cNvSpPr/>
          <p:nvPr/>
        </p:nvSpPr>
        <p:spPr>
          <a:xfrm>
            <a:off x="685800" y="1828800"/>
            <a:ext cx="2743200" cy="50292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8600" y="1600200"/>
            <a:ext cx="838200" cy="50292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1828800"/>
            <a:ext cx="4419600" cy="12954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3505200"/>
            <a:ext cx="4419600" cy="33528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MVC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0574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routes.MapRoute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"Default"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"{year}/{make}/{model}/{engine}"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{ controller =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"Main"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 action =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"Main"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 year =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           make =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 model =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 engine = </a:t>
            </a:r>
            <a:r>
              <a:rPr lang="en-US" sz="18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""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}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3962400"/>
            <a:ext cx="8229600" cy="2895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lvl="0" indent="-342900">
              <a:lnSpc>
                <a:spcPct val="115000"/>
              </a:lnSpc>
            </a:pP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ActionResult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Main(</a:t>
            </a:r>
            <a:r>
              <a:rPr lang="en-US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? year,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make, 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                           string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model,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engine)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{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(!</a:t>
            </a:r>
            <a:r>
              <a:rPr lang="en-US" dirty="0" err="1" smtClean="0">
                <a:latin typeface="Consolas" pitchFamily="49" charset="0"/>
                <a:ea typeface="Calibri"/>
                <a:cs typeface="Consolas" pitchFamily="49" charset="0"/>
              </a:rPr>
              <a:t>year.HasValue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)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   {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Xml(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AutomobileRepository</a:t>
            </a:r>
            <a:r>
              <a:rPr lang="en-US" dirty="0" err="1" smtClean="0">
                <a:latin typeface="Consolas" pitchFamily="49" charset="0"/>
                <a:ea typeface="Calibri"/>
                <a:cs typeface="Consolas" pitchFamily="49" charset="0"/>
              </a:rPr>
              <a:t>.GetYears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());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   }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else 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{ </a:t>
            </a:r>
            <a:r>
              <a:rPr lang="en-US" dirty="0" smtClean="0">
                <a:solidFill>
                  <a:srgbClr val="629755"/>
                </a:solidFill>
                <a:latin typeface="Consolas" pitchFamily="49" charset="0"/>
                <a:ea typeface="Calibri"/>
                <a:cs typeface="Consolas" pitchFamily="49" charset="0"/>
              </a:rPr>
              <a:t>/* … */</a:t>
            </a: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 }</a:t>
            </a:r>
          </a:p>
          <a:p>
            <a:pPr lvl="0" indent="-342900">
              <a:lnSpc>
                <a:spcPct val="115000"/>
              </a:lnSpc>
            </a:pPr>
            <a:r>
              <a:rPr lang="en-US" dirty="0" smtClean="0"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Consuming REST in 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WebRequest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WCF Interface Mocking</a:t>
            </a: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HttpClient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Ships with REST Starter Kit Preview 2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s-7373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295400"/>
            <a:ext cx="6781800" cy="47410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WebRequest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httpRequest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(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HttpWebRequest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WebRequest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.Create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			"http://localhost/service.svc"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using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upStream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httpRequest.GetRequestStream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())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// some complicated logic to create the message</a:t>
            </a:r>
            <a:endParaRPr lang="en-US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response =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httpRequest.GetResponse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using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downStream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response.GetResponseStream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())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// some complicated logic to handle the response message.</a:t>
            </a:r>
            <a:endParaRPr lang="en-US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WCF Interface Mock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ServiceContract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interface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ITwitterService</a:t>
            </a:r>
            <a:endParaRPr lang="en-US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[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OperationContract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WebInvoke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UriTemplate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"/friendships/create/{user}.xml"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)]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TwitterUser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CreateFriendship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user);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using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factory = </a:t>
            </a: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WebChannelFactory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ITwitterService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&gt;(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				new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Uri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"http://www.twitter.com/"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)))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factory.Credentials.UserName.UserName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username;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factory.Credentials.UserName.Password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password;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proxy =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factory.CreateChannel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user =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proxy.CreateFriendship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userToFollow</a:t>
            </a:r>
            <a:r>
              <a:rPr lang="en-US" sz="16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HttpClient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1242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using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client = </a:t>
            </a: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HttpClient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())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postData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StringContent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""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url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= 		</a:t>
            </a:r>
            <a:r>
              <a:rPr lang="en-US" sz="16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Consolas" pitchFamily="49" charset="0"/>
              </a:rPr>
              <a:t>"http://www.twitter.com/friendship/create/userToFollow.xml"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var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 user =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client.Post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url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postData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		.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EnsureStatusIsSuccessful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()              				.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Content.ReadAsXmlSerializable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1600" dirty="0" err="1" smtClean="0">
                <a:solidFill>
                  <a:srgbClr val="2B91AF"/>
                </a:solidFill>
                <a:latin typeface="Consolas" pitchFamily="49" charset="0"/>
                <a:ea typeface="Calibri"/>
                <a:cs typeface="Consolas" pitchFamily="49" charset="0"/>
              </a:rPr>
              <a:t>TwitterUser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&gt;();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Samples/Demos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Roy Fielding’s Dissertation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  <a:hlinkClick r:id="rId3"/>
            </a:endParaRP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3"/>
              </a:rPr>
              <a:t>http://www.ics.uci.edu/~fielding/pubs/dissertation/rest_arch_style.htm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REST in Windows Communication Foundation (WCF)</a:t>
            </a: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4"/>
              </a:rPr>
              <a:t>http://msdn.microsoft.com/en-us/netframework/cc950529.aspx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RESTful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.NET by Jon Flanders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  <a:hlinkClick r:id="rId5"/>
            </a:endParaRP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5"/>
              </a:rPr>
              <a:t>http://oreilly.com/catalog/9780596519209/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REST on Wikipedia</a:t>
            </a: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6"/>
              </a:rPr>
              <a:t>http://en.wikipedia.org/wiki/REST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A Guide to Designing and Building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RESTful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Web Services with WCF 3.5</a:t>
            </a: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7"/>
              </a:rPr>
              <a:t>http://msdn.microsoft.com/en-us/library/dd203052.aspx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Creating a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RESTful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Web Service Using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ASP.Net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MVC</a:t>
            </a:r>
          </a:p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8"/>
              </a:rPr>
              <a:t>http://shouldersofgiants.co.uk/Blog/post/2009/09/05/...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  <a:hlinkClick r:id="rId8"/>
              </a:rPr>
              <a:t>RESTful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8"/>
              </a:rPr>
              <a:t>...MVC...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 descr="restful-net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96200" y="3276600"/>
            <a:ext cx="1295400" cy="16984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477000"/>
            <a:ext cx="7214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These slides will be posted on my blog (http://bendewey.wordpress.com)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SOAP </a:t>
            </a:r>
            <a:r>
              <a:rPr lang="en-US" sz="3500" dirty="0" err="1" smtClean="0">
                <a:solidFill>
                  <a:schemeClr val="bg1">
                    <a:lumMod val="85000"/>
                  </a:schemeClr>
                </a:solidFill>
              </a:rPr>
              <a:t>vs</a:t>
            </a:r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 REST</a:t>
            </a:r>
          </a:p>
          <a:p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MVC </a:t>
            </a:r>
            <a:r>
              <a:rPr lang="en-US" sz="3500" dirty="0" err="1" smtClean="0">
                <a:solidFill>
                  <a:schemeClr val="bg1">
                    <a:lumMod val="85000"/>
                  </a:schemeClr>
                </a:solidFill>
              </a:rPr>
              <a:t>vs</a:t>
            </a:r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 WCF</a:t>
            </a:r>
          </a:p>
          <a:p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ATOM/RSS</a:t>
            </a:r>
          </a:p>
          <a:p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Easiest for JavaScript Consumption</a:t>
            </a:r>
          </a:p>
          <a:p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OAUTH WRAP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bg1">
                    <a:lumMod val="85000"/>
                  </a:schemeClr>
                </a:solidFill>
              </a:rPr>
              <a:t>Thoughts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and Impressions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Positives and Deltas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Discussion of Topics for Upcoming Meetings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What is REST</a:t>
            </a: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Rules and Guidelines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Hosting a REST Service in .NET</a:t>
            </a: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Consuming a REST Service with .NET</a:t>
            </a: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Samples</a:t>
            </a: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Discussion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Roy Fielding</a:t>
            </a:r>
          </a:p>
          <a:p>
            <a:pPr lvl="1"/>
            <a:r>
              <a:rPr lang="en-US" sz="2000" dirty="0" smtClean="0"/>
              <a:t>http://www.ics.uci.edu/~fielding/pubs/dissertation/top.htm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Client-Server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Stateless</a:t>
            </a:r>
          </a:p>
          <a:p>
            <a:pPr lvl="1"/>
            <a:r>
              <a:rPr lang="en-US" sz="3200" dirty="0" err="1" smtClean="0">
                <a:solidFill>
                  <a:schemeClr val="bg1">
                    <a:lumMod val="85000"/>
                  </a:schemeClr>
                </a:solidFill>
              </a:rPr>
              <a:t>Cachable</a:t>
            </a:r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Layered System</a:t>
            </a:r>
          </a:p>
          <a:p>
            <a:pPr lvl="1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Code-on-demand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(optional)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Methods</a:t>
            </a:r>
            <a:endParaRPr lang="en-US" dirty="0"/>
          </a:p>
        </p:txBody>
      </p:sp>
      <p:pic>
        <p:nvPicPr>
          <p:cNvPr id="4" name="Content Placeholder 3" descr="Fiddl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799" y="1981200"/>
            <a:ext cx="6400801" cy="475715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Methods</a:t>
            </a:r>
            <a:endParaRPr lang="en-US" dirty="0"/>
          </a:p>
        </p:txBody>
      </p:sp>
      <p:pic>
        <p:nvPicPr>
          <p:cNvPr id="6" name="Content Placeholder 5" descr="RestUri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3237" y="2057400"/>
            <a:ext cx="8137526" cy="4068763"/>
          </a:xfrm>
        </p:spPr>
      </p:pic>
      <p:sp>
        <p:nvSpPr>
          <p:cNvPr id="7" name="TextBox 6"/>
          <p:cNvSpPr txBox="1"/>
          <p:nvPr/>
        </p:nvSpPr>
        <p:spPr>
          <a:xfrm>
            <a:off x="304800" y="6488668"/>
            <a:ext cx="3985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Courtesy of </a:t>
            </a:r>
            <a:r>
              <a:rPr lang="en-US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RESTful</a:t>
            </a: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.NET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Jon Flanders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Status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9" y="1981200"/>
          <a:ext cx="7620000" cy="4433286"/>
        </p:xfrm>
        <a:graphic>
          <a:graphicData uri="http://schemas.openxmlformats.org/drawingml/2006/table">
            <a:tbl>
              <a:tblPr/>
              <a:tblGrid>
                <a:gridCol w="1905001"/>
                <a:gridCol w="2667000"/>
                <a:gridCol w="3047999"/>
              </a:tblGrid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Status Range </a:t>
                      </a:r>
                    </a:p>
                  </a:txBody>
                  <a:tcPr marL="66701" marR="66701" marT="33351" marB="333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Description </a:t>
                      </a:r>
                    </a:p>
                  </a:txBody>
                  <a:tcPr marL="66701" marR="66701" marT="33351" marB="333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Examples </a:t>
                      </a:r>
                    </a:p>
                  </a:txBody>
                  <a:tcPr marL="66701" marR="66701" marT="33351" marB="333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Informational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100 Continue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200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Successful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200 OK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201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Created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202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Accepted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95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300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Redirection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301 Moved Permanently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304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Not Modified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400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Client error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401 Unauthorized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402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Payment Required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404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Not Found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69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405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Method Not Allowed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800">
                        <a:solidFill>
                          <a:schemeClr val="bg1"/>
                        </a:solidFill>
                      </a:endParaRP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47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500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Server error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500 Internal Server Error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1"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501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Not Implemented</a:t>
                      </a: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6701" marR="66701" marT="33351" marB="333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Messages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12954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GET / HTTP/1.1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User-Agent: Fiddler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Consolas" pitchFamily="49" charset="0"/>
              </a:rPr>
              <a:t>Host: localhost:9999</a:t>
            </a:r>
            <a:endParaRPr lang="en-US" sz="2000" dirty="0">
              <a:solidFill>
                <a:schemeClr val="tx1"/>
              </a:solidFill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3856037"/>
            <a:ext cx="8229600" cy="26971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HTTP/1.1 200 OK</a:t>
            </a:r>
          </a:p>
          <a:p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Content-Length: 256</a:t>
            </a:r>
          </a:p>
          <a:p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Content-Type: application/xml; </a:t>
            </a:r>
            <a:r>
              <a:rPr lang="en-US" sz="2000" dirty="0" err="1" smtClean="0">
                <a:latin typeface="Consolas" pitchFamily="49" charset="0"/>
                <a:ea typeface="Calibri"/>
                <a:cs typeface="Consolas" pitchFamily="49" charset="0"/>
              </a:rPr>
              <a:t>charset</a:t>
            </a:r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=utf-8</a:t>
            </a:r>
          </a:p>
          <a:p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Server: Microsoft-HTTPAPI/2.0</a:t>
            </a:r>
          </a:p>
          <a:p>
            <a:r>
              <a:rPr lang="fr-FR" sz="2000" dirty="0" smtClean="0">
                <a:latin typeface="Consolas" pitchFamily="49" charset="0"/>
                <a:ea typeface="Calibri"/>
                <a:cs typeface="Consolas" pitchFamily="49" charset="0"/>
              </a:rPr>
              <a:t>Date: Tue, 17 </a:t>
            </a:r>
            <a:r>
              <a:rPr lang="fr-FR" sz="2000" dirty="0" err="1" smtClean="0">
                <a:latin typeface="Consolas" pitchFamily="49" charset="0"/>
                <a:ea typeface="Calibri"/>
                <a:cs typeface="Consolas" pitchFamily="49" charset="0"/>
              </a:rPr>
              <a:t>Nov</a:t>
            </a:r>
            <a:r>
              <a:rPr lang="fr-FR" sz="2000" dirty="0" smtClean="0">
                <a:latin typeface="Consolas" pitchFamily="49" charset="0"/>
                <a:ea typeface="Calibri"/>
                <a:cs typeface="Consolas" pitchFamily="49" charset="0"/>
              </a:rPr>
              <a:t> 2009 02:11:11 GMT</a:t>
            </a:r>
          </a:p>
          <a:p>
            <a:endParaRPr lang="en-US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&lt;?xml version="1.0" encoding="utf-8"?&gt;</a:t>
            </a:r>
          </a:p>
          <a:p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&lt;Data /&gt;</a:t>
            </a:r>
            <a:endParaRPr lang="en-US" sz="20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URIs (Uniform </a:t>
            </a:r>
            <a:r>
              <a:rPr lang="en-US" sz="4000" i="1" dirty="0" smtClean="0"/>
              <a:t>Resource</a:t>
            </a:r>
            <a:r>
              <a:rPr lang="en-US" sz="4000" dirty="0" smtClean="0"/>
              <a:t> Identifiers)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RPC (SOAP) Interface</a:t>
            </a:r>
          </a:p>
          <a:p>
            <a:pPr lvl="1">
              <a:buNone/>
            </a:pPr>
            <a:r>
              <a:rPr lang="en-US" sz="2000" dirty="0" smtClean="0"/>
              <a:t>http://example.com/CarsService/</a:t>
            </a:r>
            <a:r>
              <a:rPr lang="en-US" dirty="0" smtClean="0"/>
              <a:t>getYears</a:t>
            </a:r>
          </a:p>
          <a:p>
            <a:pPr lvl="1">
              <a:buNone/>
            </a:pPr>
            <a:r>
              <a:rPr lang="en-US" sz="2000" dirty="0" smtClean="0"/>
              <a:t>http://example.com/CarsService/</a:t>
            </a:r>
            <a:r>
              <a:rPr lang="en-US" dirty="0" smtClean="0"/>
              <a:t>getMakes</a:t>
            </a:r>
          </a:p>
          <a:p>
            <a:pPr lvl="1">
              <a:buNone/>
            </a:pPr>
            <a:r>
              <a:rPr lang="en-US" sz="2000" dirty="0" smtClean="0"/>
              <a:t>http://example.com/CarsService/</a:t>
            </a:r>
            <a:r>
              <a:rPr lang="en-US" dirty="0" smtClean="0"/>
              <a:t>getAutomobile</a:t>
            </a:r>
          </a:p>
          <a:p>
            <a:pPr lvl="1">
              <a:buNone/>
            </a:pPr>
            <a:r>
              <a:rPr lang="en-US" sz="2000" dirty="0" smtClean="0"/>
              <a:t>http://example.com/CarsService/</a:t>
            </a:r>
            <a:r>
              <a:rPr lang="en-US" dirty="0" smtClean="0"/>
              <a:t>updateAutomobile</a:t>
            </a:r>
          </a:p>
          <a:p>
            <a:pPr lvl="1">
              <a:buNone/>
            </a:pPr>
            <a:r>
              <a:rPr lang="en-US" sz="2000" dirty="0" smtClean="0"/>
              <a:t>http://example.com/CarsService/</a:t>
            </a:r>
            <a:r>
              <a:rPr lang="en-US" dirty="0" smtClean="0"/>
              <a:t>deleteAutomobile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6840</TotalTime>
  <Words>686</Words>
  <Application>Microsoft Office PowerPoint</Application>
  <PresentationFormat>On-screen Show (4:3)</PresentationFormat>
  <Paragraphs>239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REST Applications in .NET</vt:lpstr>
      <vt:lpstr>Slide 2</vt:lpstr>
      <vt:lpstr>Overview</vt:lpstr>
      <vt:lpstr>What is REST?</vt:lpstr>
      <vt:lpstr>HTTP Methods</vt:lpstr>
      <vt:lpstr>HTTP Methods</vt:lpstr>
      <vt:lpstr>HTTP Status Codes</vt:lpstr>
      <vt:lpstr>HTTP Messages</vt:lpstr>
      <vt:lpstr>URIs (Uniform Resource Identifiers)</vt:lpstr>
      <vt:lpstr>URIs (Uniform Resource Identifiers)</vt:lpstr>
      <vt:lpstr>Return Types</vt:lpstr>
      <vt:lpstr>WADL</vt:lpstr>
      <vt:lpstr>WADL</vt:lpstr>
      <vt:lpstr>Hosting REST in .NET</vt:lpstr>
      <vt:lpstr>Hosting WCF (Catch-All Controller)</vt:lpstr>
      <vt:lpstr>Hosting WCF (UriTemplates)</vt:lpstr>
      <vt:lpstr>Hosting WCF (REST Starter Kit)</vt:lpstr>
      <vt:lpstr>Hosting MVC</vt:lpstr>
      <vt:lpstr>Consuming REST in .NET</vt:lpstr>
      <vt:lpstr>WebRequest</vt:lpstr>
      <vt:lpstr>WCF Interface Mock</vt:lpstr>
      <vt:lpstr>HttpClient</vt:lpstr>
      <vt:lpstr>Samples/Demos</vt:lpstr>
      <vt:lpstr>Resources</vt:lpstr>
      <vt:lpstr>Discussion</vt:lpstr>
      <vt:lpstr>Session Wrap-Up</vt:lpstr>
    </vt:vector>
  </TitlesOfParts>
  <Company>Microdesk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Bohlen (sbohlen@hotmail.com)</dc:creator>
  <cp:lastModifiedBy>Ben Dewey</cp:lastModifiedBy>
  <cp:revision>201</cp:revision>
  <dcterms:created xsi:type="dcterms:W3CDTF">2008-09-22T00:48:41Z</dcterms:created>
  <dcterms:modified xsi:type="dcterms:W3CDTF">2009-11-19T02:18:41Z</dcterms:modified>
</cp:coreProperties>
</file>