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0" r:id="rId4"/>
    <p:sldId id="277" r:id="rId5"/>
    <p:sldId id="259" r:id="rId6"/>
    <p:sldId id="288" r:id="rId7"/>
    <p:sldId id="289" r:id="rId8"/>
    <p:sldId id="258" r:id="rId9"/>
    <p:sldId id="291" r:id="rId10"/>
    <p:sldId id="292" r:id="rId11"/>
    <p:sldId id="293" r:id="rId12"/>
    <p:sldId id="290" r:id="rId13"/>
    <p:sldId id="264" r:id="rId14"/>
    <p:sldId id="273" r:id="rId15"/>
    <p:sldId id="263" r:id="rId16"/>
    <p:sldId id="262" r:id="rId17"/>
    <p:sldId id="272" r:id="rId18"/>
    <p:sldId id="266" r:id="rId19"/>
    <p:sldId id="267" r:id="rId20"/>
    <p:sldId id="269" r:id="rId21"/>
    <p:sldId id="278" r:id="rId22"/>
    <p:sldId id="280" r:id="rId23"/>
    <p:sldId id="279" r:id="rId24"/>
    <p:sldId id="281" r:id="rId25"/>
    <p:sldId id="282" r:id="rId26"/>
    <p:sldId id="286" r:id="rId27"/>
    <p:sldId id="294" r:id="rId28"/>
    <p:sldId id="270" r:id="rId29"/>
    <p:sldId id="274" r:id="rId30"/>
    <p:sldId id="275" r:id="rId31"/>
    <p:sldId id="268" r:id="rId32"/>
    <p:sldId id="27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51" autoAdjust="0"/>
  </p:normalViewPr>
  <p:slideViewPr>
    <p:cSldViewPr>
      <p:cViewPr varScale="1">
        <p:scale>
          <a:sx n="61" d="100"/>
          <a:sy n="61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B12C4-238E-40B8-BC81-6415E6524969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6C1D-0270-4945-9A32-B68137B87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StockTrader</a:t>
            </a:r>
            <a:r>
              <a:rPr lang="en-US" dirty="0" smtClean="0"/>
              <a:t> application history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-IBM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-Greg </a:t>
            </a:r>
            <a:r>
              <a:rPr lang="en-US" dirty="0" err="1" smtClean="0"/>
              <a:t>Leake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many</a:t>
            </a:r>
            <a:r>
              <a:rPr lang="en-US" baseline="0" dirty="0" smtClean="0"/>
              <a:t> people work for big enterprise environments?</a:t>
            </a:r>
          </a:p>
          <a:p>
            <a:r>
              <a:rPr lang="en-US" baseline="0" dirty="0" smtClean="0"/>
              <a:t>How many people need work with systems that need to communicate with Java?</a:t>
            </a:r>
          </a:p>
          <a:p>
            <a:r>
              <a:rPr lang="en-US" baseline="0" dirty="0" smtClean="0"/>
              <a:t>More importantly, How many people are creating APIs or systems that need to communicate with Every language?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what’s going on outside of .NET</a:t>
            </a:r>
          </a:p>
          <a:p>
            <a:r>
              <a:rPr lang="en-US" dirty="0" smtClean="0"/>
              <a:t>This will make you more well rounded developer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</a:t>
            </a:r>
            <a:r>
              <a:rPr lang="en-US" baseline="0" dirty="0" smtClean="0"/>
              <a:t> practices is a tough word, because this is so new</a:t>
            </a:r>
          </a:p>
          <a:p>
            <a:r>
              <a:rPr lang="en-US" baseline="0" dirty="0" smtClean="0"/>
              <a:t>“Last-Mile”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of you may know</a:t>
            </a:r>
            <a:r>
              <a:rPr lang="en-US" baseline="0" dirty="0" smtClean="0"/>
              <a:t> about these already.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</a:t>
            </a:r>
            <a:r>
              <a:rPr lang="en-US" dirty="0" err="1" smtClean="0"/>
              <a:t>impl</a:t>
            </a:r>
            <a:r>
              <a:rPr lang="en-US" dirty="0" smtClean="0"/>
              <a:t>,</a:t>
            </a:r>
            <a:r>
              <a:rPr lang="en-US" baseline="0" dirty="0" smtClean="0"/>
              <a:t> got the method call across, nothing else, (no sec)</a:t>
            </a:r>
          </a:p>
          <a:p>
            <a:r>
              <a:rPr lang="en-US" baseline="0" dirty="0" smtClean="0"/>
              <a:t>WS-* - </a:t>
            </a:r>
            <a:r>
              <a:rPr lang="en-US" baseline="0" dirty="0" err="1" smtClean="0"/>
              <a:t>Wse</a:t>
            </a:r>
            <a:r>
              <a:rPr lang="en-US" baseline="0" dirty="0" smtClean="0"/>
              <a:t> first attempt</a:t>
            </a:r>
          </a:p>
          <a:p>
            <a:r>
              <a:rPr lang="en-US" baseline="0" dirty="0" smtClean="0"/>
              <a:t>WCF – includes all WSE + MSMQ COM+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SOAP – Simple Object</a:t>
            </a:r>
            <a:r>
              <a:rPr lang="en-US" baseline="0" dirty="0" smtClean="0"/>
              <a:t> Access Protocol – Application Layer with HTTP, DNS SMTP</a:t>
            </a:r>
          </a:p>
          <a:p>
            <a:r>
              <a:rPr lang="en-US" baseline="0" dirty="0" smtClean="0"/>
              <a:t>United Postal Service Example (Envelope, Header(Addressing, Stamp), inside the envelope is the Letter)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D6C1D-0270-4945-9A32-B68137B870E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51175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457200" y="3051175"/>
            <a:ext cx="8229600" cy="457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0" y="3279775"/>
            <a:ext cx="7848600" cy="1588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27CE2-F850-422B-84FE-3BC1DF675AD7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9EB8-3338-4D6E-A91D-ED2E3D2F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Ben Dewey\Documents\Live Pictures\logo.png"/>
          <p:cNvPicPr>
            <a:picLocks noChangeAspect="1" noChangeArrowheads="1"/>
          </p:cNvPicPr>
          <p:nvPr userDrawn="1"/>
        </p:nvPicPr>
        <p:blipFill>
          <a:blip r:embed="rId2" cstate="print"/>
          <a:srcRect t="7081" r="63737"/>
          <a:stretch>
            <a:fillRect/>
          </a:stretch>
        </p:blipFill>
        <p:spPr bwMode="auto">
          <a:xfrm>
            <a:off x="8153400" y="6499241"/>
            <a:ext cx="685800" cy="29184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27CE2-F850-422B-84FE-3BC1DF675AD7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9EB8-3338-4D6E-A91D-ED2E3D2F29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219200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457200" y="1219200"/>
            <a:ext cx="8229600" cy="457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0" y="1447800"/>
            <a:ext cx="7848600" cy="1588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Ben Dewey\Documents\Live Pictures\logo.png"/>
          <p:cNvPicPr>
            <a:picLocks noChangeAspect="1" noChangeArrowheads="1"/>
          </p:cNvPicPr>
          <p:nvPr userDrawn="1"/>
        </p:nvPicPr>
        <p:blipFill>
          <a:blip r:embed="rId2" cstate="print"/>
          <a:srcRect t="7081" r="63737"/>
          <a:stretch>
            <a:fillRect/>
          </a:stretch>
        </p:blipFill>
        <p:spPr bwMode="auto">
          <a:xfrm>
            <a:off x="8153400" y="6499241"/>
            <a:ext cx="685800" cy="29184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27CE2-F850-422B-84FE-3BC1DF675AD7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C9EB8-3338-4D6E-A91D-ED2E3D2F29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219200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457200" y="1219200"/>
            <a:ext cx="8229600" cy="457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0" y="1447800"/>
            <a:ext cx="7848600" cy="1588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28600" y="152400"/>
            <a:ext cx="8686800" cy="6324600"/>
          </a:xfrm>
          <a:prstGeom prst="roundRect">
            <a:avLst>
              <a:gd name="adj" fmla="val 3336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7CE2-F850-422B-84FE-3BC1DF675AD7}" type="datetimeFigureOut">
              <a:rPr lang="en-US" smtClean="0"/>
              <a:pPr/>
              <a:t>7/15/2009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C9EB8-3338-4D6E-A91D-ED2E3D2F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ncubator.apache.org/" TargetMode="External"/><Relationship Id="rId7" Type="http://schemas.openxmlformats.org/officeDocument/2006/relationships/hyperlink" Target="http://cwiki.apache.org/confluence/display/STONEHENG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s.apache.org/axis2" TargetMode="External"/><Relationship Id="rId5" Type="http://schemas.openxmlformats.org/officeDocument/2006/relationships/hyperlink" Target="http://wso2.org/projects/wsas/java" TargetMode="External"/><Relationship Id="rId4" Type="http://schemas.openxmlformats.org/officeDocument/2006/relationships/hyperlink" Target="http://wso2.org/projects/wsf/php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blogfiles/interoperability/WindowsLiveWriter/ApacheStonehengeinteroperabilityatwork_AA0D/StonehengeM1_user_scenario_portfolio_dotNET_2.pn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blogs.msdn.com/blogfiles/interoperability/WindowsLiveWriter/ApacheStonehengeinteroperabilityatwork_AA0D/StonehengeM1_user_scenario_portfolio_PHP_2.png" TargetMode="Externa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wiki.apache.org/confluence/display/STONEHENGE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s.msdn.com/interoperability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incubator.apache.org/stonehenge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images.google.com/imgres?imgurl=http://www.agentgroup.unimore.it/pppj08/images/sun_logo.png&amp;imgrefurl=http://www.agentgroup.unimore.it/pppj08/sponsors.html&amp;usg=__0msBP7OqzytyvYUd_Xa3nQ-MvwU=&amp;h=357&amp;w=800&amp;sz=48&amp;hl=en&amp;start=1&amp;um=1&amp;tbnid=N3lBhCGruhrsTM:&amp;tbnh=64&amp;tbnw=143&amp;prev=/images?q=sun+microsystems&amp;hl=en&amp;rls=com.microsoft:*:IE-SearchBox&amp;rlz=1I7DKUS&amp;sa=N&amp;um=1" TargetMode="External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avaone/2009/playlist.jsp?pid=24744799001&amp;autoStart=on" TargetMode="External"/><Relationship Id="rId5" Type="http://schemas.openxmlformats.org/officeDocument/2006/relationships/hyperlink" Target="http://video.msn.com/video.aspx?mkt=en-us&amp;vid=7019fbb8-4d12-4f56-93a1-a39b9d2ccb00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9.jpeg"/><Relationship Id="rId9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apache.org/foundation/getinvolved.html" TargetMode="External"/><Relationship Id="rId3" Type="http://schemas.openxmlformats.org/officeDocument/2006/relationships/hyperlink" Target="http://incubator.apache.org/stonehenge" TargetMode="External"/><Relationship Id="rId7" Type="http://schemas.openxmlformats.org/officeDocument/2006/relationships/hyperlink" Target="http://connectedshow.com/?Episode=8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s.msdn.com/interoperability" TargetMode="External"/><Relationship Id="rId5" Type="http://schemas.openxmlformats.org/officeDocument/2006/relationships/hyperlink" Target="http://bendewey.wordpress.com/" TargetMode="External"/><Relationship Id="rId4" Type="http://schemas.openxmlformats.org/officeDocument/2006/relationships/hyperlink" Target="http://cwiki.apache.org/confluence/display/STONEHENGE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Project Stonehenge for .NET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</a:rPr>
              <a:t>Ben Dewey</a:t>
            </a:r>
          </a:p>
          <a:p>
            <a:pPr algn="l"/>
            <a:r>
              <a:rPr lang="en-US" sz="2100" dirty="0" err="1" smtClean="0">
                <a:solidFill>
                  <a:schemeClr val="accent6">
                    <a:lumMod val="75000"/>
                  </a:schemeClr>
                </a:solidFill>
              </a:rPr>
              <a:t>twentysix</a:t>
            </a:r>
            <a:r>
              <a:rPr lang="en-US" sz="2100" dirty="0" smtClean="0">
                <a:solidFill>
                  <a:schemeClr val="accent6">
                    <a:lumMod val="75000"/>
                  </a:schemeClr>
                </a:solidFill>
              </a:rPr>
              <a:t> New York</a:t>
            </a:r>
          </a:p>
          <a:p>
            <a:pPr algn="l"/>
            <a:r>
              <a:rPr lang="en-US" sz="2100" dirty="0" smtClean="0">
                <a:solidFill>
                  <a:schemeClr val="accent6">
                    <a:lumMod val="75000"/>
                  </a:schemeClr>
                </a:solidFill>
              </a:rPr>
              <a:t>Apache </a:t>
            </a:r>
            <a:r>
              <a:rPr lang="en-US" sz="2100" dirty="0" smtClean="0">
                <a:solidFill>
                  <a:schemeClr val="accent6">
                    <a:lumMod val="75000"/>
                  </a:schemeClr>
                </a:solidFill>
              </a:rPr>
              <a:t>Stonehenge </a:t>
            </a:r>
            <a:r>
              <a:rPr lang="en-US" sz="2100" dirty="0" smtClean="0">
                <a:solidFill>
                  <a:schemeClr val="accent6">
                    <a:lumMod val="75000"/>
                  </a:schemeClr>
                </a:solidFill>
              </a:rPr>
              <a:t>Committer</a:t>
            </a:r>
          </a:p>
          <a:p>
            <a:pPr algn="l"/>
            <a:r>
              <a:rPr lang="en-US" sz="2100" u="sng" dirty="0" smtClean="0">
                <a:solidFill>
                  <a:schemeClr val="accent6">
                    <a:lumMod val="75000"/>
                  </a:schemeClr>
                </a:solidFill>
              </a:rPr>
              <a:t>http://bendewey.wordpress.com</a:t>
            </a:r>
          </a:p>
          <a:p>
            <a:pPr algn="l"/>
            <a:endParaRPr lang="en-US" dirty="0"/>
          </a:p>
        </p:txBody>
      </p:sp>
      <p:pic>
        <p:nvPicPr>
          <p:cNvPr id="1026" name="Picture 2" descr="C:\Users\Ben Dewey\Documents\Live Pictures\logo.gif"/>
          <p:cNvPicPr>
            <a:picLocks noChangeAspect="1" noChangeArrowheads="1"/>
          </p:cNvPicPr>
          <p:nvPr/>
        </p:nvPicPr>
        <p:blipFill>
          <a:blip r:embed="rId3" cstate="print"/>
          <a:srcRect t="20000"/>
          <a:stretch>
            <a:fillRect/>
          </a:stretch>
        </p:blipFill>
        <p:spPr bwMode="auto">
          <a:xfrm>
            <a:off x="6781800" y="5334000"/>
            <a:ext cx="1663521" cy="609600"/>
          </a:xfrm>
          <a:prstGeom prst="rect">
            <a:avLst/>
          </a:prstGeom>
          <a:noFill/>
        </p:spPr>
      </p:pic>
      <p:pic>
        <p:nvPicPr>
          <p:cNvPr id="1027" name="Picture 3" descr="C:\Users\Ben Dewey\Documents\Live Pictures\logo.png"/>
          <p:cNvPicPr>
            <a:picLocks noChangeAspect="1" noChangeArrowheads="1"/>
          </p:cNvPicPr>
          <p:nvPr/>
        </p:nvPicPr>
        <p:blipFill>
          <a:blip r:embed="rId4" cstate="print"/>
          <a:srcRect r="63737"/>
          <a:stretch>
            <a:fillRect/>
          </a:stretch>
        </p:blipFill>
        <p:spPr bwMode="auto">
          <a:xfrm>
            <a:off x="6553200" y="4114800"/>
            <a:ext cx="2065337" cy="945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SOAP Message (</a:t>
            </a:r>
            <a:r>
              <a:rPr lang="en-US" sz="3600" dirty="0" smtClean="0"/>
              <a:t>WS-Sec Element)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&lt;o:Security s:mustUnderstand="1" </a:t>
            </a:r>
            <a:r>
              <a:rPr lang="en-US" sz="1300" dirty="0" err="1" smtClean="0">
                <a:latin typeface="Lucida Console" pitchFamily="49" charset="0"/>
              </a:rPr>
              <a:t>xmlns:o</a:t>
            </a:r>
            <a:r>
              <a:rPr lang="en-US" sz="1300" dirty="0" smtClean="0">
                <a:latin typeface="Lucida Console" pitchFamily="49" charset="0"/>
              </a:rPr>
              <a:t>="http://docs.oasis-open.org/wss/2004/01/oasis-200401-wss-wssecurity-secext-1.0.xsd"&gt;</a:t>
            </a:r>
          </a:p>
          <a:p>
            <a:pPr>
              <a:buNone/>
            </a:pP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&lt;</a:t>
            </a:r>
            <a:r>
              <a:rPr lang="en-US" sz="1300" b="1" dirty="0" smtClean="0">
                <a:latin typeface="Lucida Console" pitchFamily="49" charset="0"/>
              </a:rPr>
              <a:t>u:Timestamp</a:t>
            </a:r>
            <a:r>
              <a:rPr lang="en-US" sz="1300" dirty="0" smtClean="0">
                <a:latin typeface="Lucida Console" pitchFamily="49" charset="0"/>
              </a:rPr>
              <a:t> u:Id="uuid-1c239684-8f70-4b89-8d0d-32ee15465120-2"&gt;…&lt;/u:Timestamp</a:t>
            </a:r>
            <a:r>
              <a:rPr lang="en-US" sz="1300" dirty="0" smtClean="0">
                <a:latin typeface="Lucida Console" pitchFamily="49" charset="0"/>
              </a:rPr>
              <a:t>&gt;</a:t>
            </a: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&lt;</a:t>
            </a:r>
            <a:r>
              <a:rPr lang="en-US" sz="1300" b="1" dirty="0" smtClean="0">
                <a:latin typeface="Lucida Console" pitchFamily="49" charset="0"/>
              </a:rPr>
              <a:t>e:EncryptedKey</a:t>
            </a:r>
            <a:r>
              <a:rPr lang="en-US" sz="1300" dirty="0" smtClean="0">
                <a:latin typeface="Lucida Console" pitchFamily="49" charset="0"/>
              </a:rPr>
              <a:t> Id="uuid-1c239684-8f70-4b89-8d0d-32ee15465120-1</a:t>
            </a:r>
            <a:r>
              <a:rPr lang="en-US" sz="1300" dirty="0" smtClean="0">
                <a:latin typeface="Lucida Console" pitchFamily="49" charset="0"/>
              </a:rPr>
              <a:t>“&gt;</a:t>
            </a: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	</a:t>
            </a:r>
            <a:r>
              <a:rPr lang="en-US" sz="1300" dirty="0" smtClean="0">
                <a:latin typeface="Lucida Console" pitchFamily="49" charset="0"/>
              </a:rPr>
              <a:t>&lt;</a:t>
            </a:r>
            <a:r>
              <a:rPr lang="en-US" sz="1300" dirty="0" smtClean="0">
                <a:latin typeface="Lucida Console" pitchFamily="49" charset="0"/>
              </a:rPr>
              <a:t>e:CipherValue&gt;gH27sFs3Ay…</a:t>
            </a:r>
            <a:r>
              <a:rPr lang="en-US" sz="1300" dirty="0" err="1" smtClean="0">
                <a:latin typeface="Lucida Console" pitchFamily="49" charset="0"/>
              </a:rPr>
              <a:t>fyHIuFEZg</a:t>
            </a:r>
            <a:r>
              <a:rPr lang="en-US" sz="1300" dirty="0" smtClean="0">
                <a:latin typeface="Lucida Console" pitchFamily="49" charset="0"/>
              </a:rPr>
              <a:t>=&lt;/e:CipherValue&gt;</a:t>
            </a: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&lt;/</a:t>
            </a:r>
            <a:r>
              <a:rPr lang="en-US" sz="1300" b="1" dirty="0" smtClean="0">
                <a:latin typeface="Lucida Console" pitchFamily="49" charset="0"/>
              </a:rPr>
              <a:t>e:EncryptedKey</a:t>
            </a:r>
            <a:r>
              <a:rPr lang="en-US" sz="1300" dirty="0" smtClean="0">
                <a:latin typeface="Lucida Console" pitchFamily="49" charset="0"/>
              </a:rPr>
              <a:t>&gt;</a:t>
            </a: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&lt;</a:t>
            </a:r>
            <a:r>
              <a:rPr lang="en-US" sz="1300" b="1" dirty="0" smtClean="0">
                <a:latin typeface="Lucida Console" pitchFamily="49" charset="0"/>
              </a:rPr>
              <a:t>e:EncryptedData</a:t>
            </a:r>
            <a:r>
              <a:rPr lang="en-US" sz="1300" dirty="0" smtClean="0">
                <a:latin typeface="Lucida Console" pitchFamily="49" charset="0"/>
              </a:rPr>
              <a:t> Id="_7" Type</a:t>
            </a:r>
            <a:r>
              <a:rPr lang="en-US" sz="1300" dirty="0" smtClean="0">
                <a:latin typeface="Lucida Console" pitchFamily="49" charset="0"/>
              </a:rPr>
              <a:t>=“http</a:t>
            </a:r>
            <a:r>
              <a:rPr lang="en-US" sz="1300" dirty="0" smtClean="0">
                <a:latin typeface="Lucida Console" pitchFamily="49" charset="0"/>
              </a:rPr>
              <a:t>://</a:t>
            </a:r>
            <a:r>
              <a:rPr lang="en-US" sz="1300" dirty="0" smtClean="0">
                <a:latin typeface="Lucida Console" pitchFamily="49" charset="0"/>
              </a:rPr>
              <a:t>www.w3.org/2001/04/xmlenc#Element”&gt;</a:t>
            </a: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	</a:t>
            </a:r>
            <a:r>
              <a:rPr lang="en-US" sz="1200" dirty="0" smtClean="0">
                <a:latin typeface="Lucida Console" pitchFamily="49" charset="0"/>
              </a:rPr>
              <a:t>&lt;e:EncryptionMethod Algorithm="http://www.w3.org/2001/04/xmlenc#aes128-cbc"/&gt;</a:t>
            </a:r>
            <a:endParaRPr lang="en-US" sz="12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	</a:t>
            </a:r>
            <a:r>
              <a:rPr lang="en-US" sz="1200" dirty="0" smtClean="0">
                <a:latin typeface="Lucida Console" pitchFamily="49" charset="0"/>
              </a:rPr>
              <a:t>&lt;</a:t>
            </a:r>
            <a:r>
              <a:rPr lang="en-US" sz="1200" dirty="0" err="1" smtClean="0">
                <a:latin typeface="Lucida Console" pitchFamily="49" charset="0"/>
              </a:rPr>
              <a:t>KeyInfo</a:t>
            </a:r>
            <a:r>
              <a:rPr lang="en-US" sz="1200" dirty="0" smtClean="0">
                <a:latin typeface="Lucida Console" pitchFamily="49" charset="0"/>
              </a:rPr>
              <a:t> </a:t>
            </a:r>
            <a:r>
              <a:rPr lang="en-US" sz="1200" dirty="0" err="1" smtClean="0">
                <a:latin typeface="Lucida Console" pitchFamily="49" charset="0"/>
              </a:rPr>
              <a:t>xmlns</a:t>
            </a:r>
            <a:r>
              <a:rPr lang="en-US" sz="1200" dirty="0" smtClean="0">
                <a:latin typeface="Lucida Console" pitchFamily="49" charset="0"/>
              </a:rPr>
              <a:t>="http://www.w3.org/2000/09/xmldsig#"&gt;…&lt;/</a:t>
            </a:r>
            <a:r>
              <a:rPr lang="en-US" sz="1200" dirty="0" err="1" smtClean="0">
                <a:latin typeface="Lucida Console" pitchFamily="49" charset="0"/>
              </a:rPr>
              <a:t>KeyInfo</a:t>
            </a:r>
            <a:r>
              <a:rPr lang="en-US" sz="12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	</a:t>
            </a:r>
            <a:r>
              <a:rPr lang="en-US" sz="1300" dirty="0" smtClean="0">
                <a:latin typeface="Lucida Console" pitchFamily="49" charset="0"/>
              </a:rPr>
              <a:t>&lt;</a:t>
            </a:r>
            <a:r>
              <a:rPr lang="en-US" sz="1300" dirty="0" smtClean="0">
                <a:latin typeface="Lucida Console" pitchFamily="49" charset="0"/>
              </a:rPr>
              <a:t>e:CipherData</a:t>
            </a:r>
            <a:r>
              <a:rPr lang="en-US" sz="13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</a:t>
            </a:r>
            <a:r>
              <a:rPr lang="en-US" sz="1300" dirty="0" smtClean="0">
                <a:latin typeface="Lucida Console" pitchFamily="49" charset="0"/>
              </a:rPr>
              <a:t>		</a:t>
            </a:r>
            <a:r>
              <a:rPr lang="en-US" sz="1300" dirty="0" smtClean="0">
                <a:latin typeface="Lucida Console" pitchFamily="49" charset="0"/>
              </a:rPr>
              <a:t>&lt;</a:t>
            </a:r>
            <a:r>
              <a:rPr lang="en-US" sz="1300" dirty="0" smtClean="0">
                <a:latin typeface="Lucida Console" pitchFamily="49" charset="0"/>
              </a:rPr>
              <a:t>e:CipherValue&gt;Ct2hjN…Np7qpZLXYL5&lt;/e:CipherValue</a:t>
            </a:r>
            <a:r>
              <a:rPr lang="en-US" sz="13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</a:t>
            </a:r>
            <a:r>
              <a:rPr lang="en-US" sz="1300" dirty="0" smtClean="0">
                <a:latin typeface="Lucida Console" pitchFamily="49" charset="0"/>
              </a:rPr>
              <a:t>	</a:t>
            </a:r>
            <a:r>
              <a:rPr lang="en-US" sz="1300" dirty="0" smtClean="0">
                <a:latin typeface="Lucida Console" pitchFamily="49" charset="0"/>
              </a:rPr>
              <a:t>&lt;/</a:t>
            </a:r>
            <a:r>
              <a:rPr lang="en-US" sz="1300" dirty="0" smtClean="0">
                <a:latin typeface="Lucida Console" pitchFamily="49" charset="0"/>
              </a:rPr>
              <a:t>e:CipherData&gt;</a:t>
            </a: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	&lt;/</a:t>
            </a:r>
            <a:r>
              <a:rPr lang="en-US" sz="1300" b="1" dirty="0" smtClean="0">
                <a:latin typeface="Lucida Console" pitchFamily="49" charset="0"/>
              </a:rPr>
              <a:t>e:EncryptedData</a:t>
            </a:r>
            <a:r>
              <a:rPr lang="en-US" sz="13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endParaRPr lang="en-US" sz="13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Lucida Console" pitchFamily="49" charset="0"/>
              </a:rPr>
              <a:t>&lt;/</a:t>
            </a:r>
            <a:r>
              <a:rPr lang="en-US" sz="1300" dirty="0" smtClean="0">
                <a:latin typeface="Lucida Console" pitchFamily="49" charset="0"/>
              </a:rPr>
              <a:t>o:Security&gt;</a:t>
            </a:r>
            <a:endParaRPr lang="en-US" sz="13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SOAP Message </a:t>
            </a:r>
            <a:r>
              <a:rPr lang="en-US" dirty="0" smtClean="0"/>
              <a:t>(WS-Sec Body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&lt;s:Body u:Id="_3</a:t>
            </a:r>
            <a:r>
              <a:rPr lang="en-US" sz="1600" dirty="0" smtClean="0">
                <a:latin typeface="Lucida Console" pitchFamily="49" charset="0"/>
              </a:rPr>
              <a:t>"&gt;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&lt;e:EncryptedData Id="_4" </a:t>
            </a: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</a:t>
            </a:r>
            <a:r>
              <a:rPr lang="en-US" sz="1600" dirty="0" smtClean="0">
                <a:latin typeface="Lucida Console" pitchFamily="49" charset="0"/>
              </a:rPr>
              <a:t>	</a:t>
            </a:r>
            <a:r>
              <a:rPr lang="en-US" sz="1600" dirty="0" smtClean="0">
                <a:latin typeface="Lucida Console" pitchFamily="49" charset="0"/>
              </a:rPr>
              <a:t>Type</a:t>
            </a:r>
            <a:r>
              <a:rPr lang="en-US" sz="1600" dirty="0" smtClean="0">
                <a:latin typeface="Lucida Console" pitchFamily="49" charset="0"/>
              </a:rPr>
              <a:t>="http://www.w3.org/2001/04/xmlenc#Content" </a:t>
            </a:r>
            <a:r>
              <a:rPr lang="en-US" sz="1600" dirty="0" smtClean="0">
                <a:latin typeface="Lucida Console" pitchFamily="49" charset="0"/>
              </a:rPr>
              <a:t>	</a:t>
            </a:r>
            <a:r>
              <a:rPr lang="en-US" sz="1600" dirty="0" err="1" smtClean="0">
                <a:latin typeface="Lucida Console" pitchFamily="49" charset="0"/>
              </a:rPr>
              <a:t>xmlns:e</a:t>
            </a:r>
            <a:r>
              <a:rPr lang="en-US" sz="1600" dirty="0" smtClean="0">
                <a:latin typeface="Lucida Console" pitchFamily="49" charset="0"/>
              </a:rPr>
              <a:t>="http://www.w3.org/2001/04/xmlenc#"&gt;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&lt;</a:t>
            </a:r>
            <a:r>
              <a:rPr lang="en-US" sz="1600" b="1" dirty="0" smtClean="0">
                <a:latin typeface="Lucida Console" pitchFamily="49" charset="0"/>
              </a:rPr>
              <a:t>e:CipherData</a:t>
            </a:r>
            <a:r>
              <a:rPr lang="en-US" sz="16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	&lt;e:CipherValue&gt;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		</a:t>
            </a:r>
            <a:r>
              <a:rPr lang="en-US" sz="1600" dirty="0" err="1" smtClean="0">
                <a:latin typeface="Lucida Console" pitchFamily="49" charset="0"/>
              </a:rPr>
              <a:t>FvifwljMEc</a:t>
            </a:r>
            <a:r>
              <a:rPr lang="en-US" sz="1600" dirty="0" smtClean="0">
                <a:latin typeface="Lucida Console" pitchFamily="49" charset="0"/>
              </a:rPr>
              <a:t>…NUs4RvaG++</a:t>
            </a:r>
            <a:r>
              <a:rPr lang="en-US" sz="1600" dirty="0" err="1" smtClean="0">
                <a:latin typeface="Lucida Console" pitchFamily="49" charset="0"/>
              </a:rPr>
              <a:t>Ww</a:t>
            </a:r>
            <a:r>
              <a:rPr lang="en-US" sz="1600" dirty="0" smtClean="0">
                <a:latin typeface="Lucida Console" pitchFamily="49" charset="0"/>
              </a:rPr>
              <a:t>==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	&lt;/e:CipherValue&gt;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&lt;/</a:t>
            </a:r>
            <a:r>
              <a:rPr lang="en-US" sz="1600" b="1" dirty="0" smtClean="0">
                <a:latin typeface="Lucida Console" pitchFamily="49" charset="0"/>
              </a:rPr>
              <a:t>e:CipherData</a:t>
            </a:r>
            <a:r>
              <a:rPr lang="en-US" sz="16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	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	&lt;/e:EncryptedData</a:t>
            </a:r>
            <a:r>
              <a:rPr lang="en-US" sz="16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&lt;/s:Body&gt;</a:t>
            </a:r>
            <a:endParaRPr lang="en-US" sz="16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SOAP Message (WS-Sec)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00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&lt;s:Envelope </a:t>
            </a:r>
            <a:r>
              <a:rPr lang="en-US" sz="900" dirty="0" err="1" smtClean="0">
                <a:latin typeface="Lucida Console" pitchFamily="49" charset="0"/>
              </a:rPr>
              <a:t>xmlns:s</a:t>
            </a:r>
            <a:r>
              <a:rPr lang="en-US" sz="900" dirty="0" smtClean="0">
                <a:latin typeface="Lucida Console" pitchFamily="49" charset="0"/>
              </a:rPr>
              <a:t>="http://www.w3.org/2003/05/soap-envelope" </a:t>
            </a:r>
            <a:r>
              <a:rPr lang="en-US" sz="900" dirty="0" err="1" smtClean="0">
                <a:latin typeface="Lucida Console" pitchFamily="49" charset="0"/>
              </a:rPr>
              <a:t>xmlns:a</a:t>
            </a:r>
            <a:r>
              <a:rPr lang="en-US" sz="900" dirty="0" smtClean="0">
                <a:latin typeface="Lucida Console" pitchFamily="49" charset="0"/>
              </a:rPr>
              <a:t>="http://www.w3.org/2005/08/addressing" </a:t>
            </a:r>
            <a:r>
              <a:rPr lang="en-US" sz="900" dirty="0" err="1" smtClean="0">
                <a:latin typeface="Lucida Console" pitchFamily="49" charset="0"/>
              </a:rPr>
              <a:t>xmlns:u</a:t>
            </a:r>
            <a:r>
              <a:rPr lang="en-US" sz="900" dirty="0" smtClean="0">
                <a:latin typeface="Lucida Console" pitchFamily="49" charset="0"/>
              </a:rPr>
              <a:t>="http://docs.oasis-open.org/wss/2004/01/oasis-200401-wss-wssecurity-utility-1.0.xsd"&gt;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&lt;s:Header</a:t>
            </a:r>
            <a:r>
              <a:rPr lang="en-US" sz="9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</a:t>
            </a:r>
            <a:r>
              <a:rPr lang="en-US" sz="900" dirty="0" smtClean="0">
                <a:latin typeface="Lucida Console" pitchFamily="49" charset="0"/>
              </a:rPr>
              <a:t>a:Action </a:t>
            </a:r>
            <a:r>
              <a:rPr lang="en-US" sz="900" dirty="0" smtClean="0">
                <a:latin typeface="Lucida Console" pitchFamily="49" charset="0"/>
              </a:rPr>
              <a:t>u:Id</a:t>
            </a:r>
            <a:r>
              <a:rPr lang="en-US" sz="900" dirty="0" smtClean="0">
                <a:latin typeface="Lucida Console" pitchFamily="49" charset="0"/>
              </a:rPr>
              <a:t>="_5"&gt;</a:t>
            </a:r>
            <a:r>
              <a:rPr lang="en-US" sz="900" dirty="0" err="1" smtClean="0">
                <a:latin typeface="Lucida Console" pitchFamily="49" charset="0"/>
              </a:rPr>
              <a:t>SubmitOrder</a:t>
            </a:r>
            <a:r>
              <a:rPr lang="en-US" sz="900" dirty="0" smtClean="0">
                <a:latin typeface="Lucida Console" pitchFamily="49" charset="0"/>
              </a:rPr>
              <a:t>&lt;/a:Action&gt;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</a:t>
            </a:r>
            <a:r>
              <a:rPr lang="en-US" sz="900" dirty="0" smtClean="0">
                <a:latin typeface="Lucida Console" pitchFamily="49" charset="0"/>
              </a:rPr>
              <a:t>a:To </a:t>
            </a:r>
            <a:r>
              <a:rPr lang="en-US" sz="900" dirty="0" smtClean="0">
                <a:latin typeface="Lucida Console" pitchFamily="49" charset="0"/>
              </a:rPr>
              <a:t>u:Id</a:t>
            </a:r>
            <a:r>
              <a:rPr lang="en-US" sz="900" dirty="0" smtClean="0">
                <a:latin typeface="Lucida Console" pitchFamily="49" charset="0"/>
              </a:rPr>
              <a:t>="_6"&gt;http://26ny-stoneh-r2:8001/tradeorderprocessor/sec&lt;/a:To&gt;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</a:t>
            </a:r>
            <a:r>
              <a:rPr lang="en-US" sz="900" b="1" dirty="0" smtClean="0">
                <a:latin typeface="Lucida Console" pitchFamily="49" charset="0"/>
              </a:rPr>
              <a:t>o:Security</a:t>
            </a:r>
            <a:r>
              <a:rPr lang="en-US" sz="900" dirty="0" smtClean="0">
                <a:latin typeface="Lucida Console" pitchFamily="49" charset="0"/>
              </a:rPr>
              <a:t> </a:t>
            </a:r>
            <a:r>
              <a:rPr lang="en-US" sz="900" dirty="0" err="1" smtClean="0">
                <a:latin typeface="Lucida Console" pitchFamily="49" charset="0"/>
              </a:rPr>
              <a:t>xmlns:o</a:t>
            </a:r>
            <a:r>
              <a:rPr lang="en-US" sz="900" dirty="0" smtClean="0">
                <a:latin typeface="Lucida Console" pitchFamily="49" charset="0"/>
              </a:rPr>
              <a:t>="http://docs.oasis-open.org/wss/2004/01/oasis-200401-wss-wssecurity-secext-1.0.xsd"&gt;</a:t>
            </a: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&lt;u:Timestamp u:Id="uuid-1c239684-8f70-4b89-8d0d-32ee15465120-2"&gt;…&lt;/u:Timestamp&gt;</a:t>
            </a:r>
          </a:p>
          <a:p>
            <a:pPr lvl="1"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&lt;e:EncryptedKey Id="uuid-1c239684-8f70-4b89-8d0d-32ee15465120-1</a:t>
            </a:r>
            <a:r>
              <a:rPr lang="en-US" sz="900" dirty="0" smtClean="0">
                <a:latin typeface="Lucida Console" pitchFamily="49" charset="0"/>
              </a:rPr>
              <a:t>“&gt;</a:t>
            </a:r>
            <a:endParaRPr lang="en-US" sz="900" dirty="0" smtClean="0">
              <a:latin typeface="Lucida Console" pitchFamily="49" charset="0"/>
            </a:endParaRP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	</a:t>
            </a:r>
            <a:r>
              <a:rPr lang="en-US" sz="900" dirty="0" smtClean="0">
                <a:latin typeface="Lucida Console" pitchFamily="49" charset="0"/>
              </a:rPr>
              <a:t>&lt;</a:t>
            </a:r>
            <a:r>
              <a:rPr lang="en-US" sz="900" dirty="0" smtClean="0">
                <a:latin typeface="Lucida Console" pitchFamily="49" charset="0"/>
              </a:rPr>
              <a:t>e:CipherValue&gt;gH27sFs3Ay…</a:t>
            </a:r>
            <a:r>
              <a:rPr lang="en-US" sz="900" dirty="0" err="1" smtClean="0">
                <a:latin typeface="Lucida Console" pitchFamily="49" charset="0"/>
              </a:rPr>
              <a:t>fyHIuFEZg</a:t>
            </a:r>
            <a:r>
              <a:rPr lang="en-US" sz="900" dirty="0" smtClean="0">
                <a:latin typeface="Lucida Console" pitchFamily="49" charset="0"/>
              </a:rPr>
              <a:t>=&lt;/e:CipherValue&gt;</a:t>
            </a: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&lt;/e:EncryptedKey</a:t>
            </a:r>
            <a:r>
              <a:rPr lang="en-US" sz="900" dirty="0" smtClean="0">
                <a:latin typeface="Lucida Console" pitchFamily="49" charset="0"/>
              </a:rPr>
              <a:t>&gt;</a:t>
            </a:r>
          </a:p>
          <a:p>
            <a:pPr lvl="1"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&lt;e:EncryptedData Id="_7" Type=http://www.w3.org/2001/04/xmlenc#Element&gt;</a:t>
            </a: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	&lt;e:EncryptionMethod Algorithm="http://www.w3.org/2001/04/xmlenc#aes128-cbc"/&gt;</a:t>
            </a: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	&lt;KeyInfo </a:t>
            </a:r>
            <a:r>
              <a:rPr lang="en-US" sz="900" dirty="0" err="1" smtClean="0">
                <a:latin typeface="Lucida Console" pitchFamily="49" charset="0"/>
              </a:rPr>
              <a:t>xmlns</a:t>
            </a:r>
            <a:r>
              <a:rPr lang="en-US" sz="900" dirty="0" smtClean="0">
                <a:latin typeface="Lucida Console" pitchFamily="49" charset="0"/>
              </a:rPr>
              <a:t>="http://www.w3.org/2000/09/xmldsig#"&gt;…&lt;/</a:t>
            </a:r>
            <a:r>
              <a:rPr lang="en-US" sz="900" dirty="0" err="1" smtClean="0">
                <a:latin typeface="Lucida Console" pitchFamily="49" charset="0"/>
              </a:rPr>
              <a:t>KeyInfo</a:t>
            </a:r>
            <a:r>
              <a:rPr lang="en-US" sz="900" dirty="0" smtClean="0">
                <a:latin typeface="Lucida Console" pitchFamily="49" charset="0"/>
              </a:rPr>
              <a:t>&gt;</a:t>
            </a: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</a:t>
            </a:r>
            <a:r>
              <a:rPr lang="en-US" sz="900" dirty="0" smtClean="0">
                <a:latin typeface="Lucida Console" pitchFamily="49" charset="0"/>
              </a:rPr>
              <a:t>	</a:t>
            </a:r>
            <a:r>
              <a:rPr lang="en-US" sz="900" dirty="0" smtClean="0">
                <a:latin typeface="Lucida Console" pitchFamily="49" charset="0"/>
              </a:rPr>
              <a:t>&lt;</a:t>
            </a:r>
            <a:r>
              <a:rPr lang="en-US" sz="900" dirty="0" smtClean="0">
                <a:latin typeface="Lucida Console" pitchFamily="49" charset="0"/>
              </a:rPr>
              <a:t>e:CipherData&gt;&lt;e:CipherValue&gt;Ct2hjN…Np7qpZLXYL5&lt;/e:CipherValue&gt;&lt;/e:CipherData</a:t>
            </a:r>
            <a:r>
              <a:rPr lang="en-US" sz="900" dirty="0" smtClean="0">
                <a:latin typeface="Lucida Console" pitchFamily="49" charset="0"/>
              </a:rPr>
              <a:t>&gt;</a:t>
            </a:r>
            <a:endParaRPr lang="en-US" sz="900" dirty="0" smtClean="0">
              <a:latin typeface="Lucida Console" pitchFamily="49" charset="0"/>
            </a:endParaRPr>
          </a:p>
          <a:p>
            <a:pPr lvl="1">
              <a:buNone/>
            </a:pPr>
            <a:r>
              <a:rPr lang="en-US" sz="900" dirty="0" smtClean="0">
                <a:latin typeface="Lucida Console" pitchFamily="49" charset="0"/>
              </a:rPr>
              <a:t>	&lt;/e:EncryptedData&gt;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&lt;/</a:t>
            </a:r>
            <a:r>
              <a:rPr lang="en-US" sz="900" b="1" dirty="0" smtClean="0">
                <a:latin typeface="Lucida Console" pitchFamily="49" charset="0"/>
              </a:rPr>
              <a:t>o:Security</a:t>
            </a:r>
            <a:r>
              <a:rPr lang="en-US" sz="9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&lt;/</a:t>
            </a:r>
            <a:r>
              <a:rPr lang="en-US" sz="900" dirty="0" smtClean="0">
                <a:latin typeface="Lucida Console" pitchFamily="49" charset="0"/>
              </a:rPr>
              <a:t>s:Header&gt;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&lt;s:Body u:Id="_3"&gt;</a:t>
            </a:r>
          </a:p>
          <a:p>
            <a:pPr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&lt;e:EncryptedData Id="_4" Type="http://www.w3.org/2001/04/xmlenc#Content</a:t>
            </a:r>
            <a:r>
              <a:rPr lang="en-US" sz="900" dirty="0" smtClean="0">
                <a:latin typeface="Lucida Console" pitchFamily="49" charset="0"/>
              </a:rPr>
              <a:t>"&gt;</a:t>
            </a: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	</a:t>
            </a:r>
            <a:r>
              <a:rPr lang="en-US" sz="900" dirty="0" smtClean="0">
                <a:latin typeface="Lucida Console" pitchFamily="49" charset="0"/>
              </a:rPr>
              <a:t>&lt;</a:t>
            </a:r>
            <a:r>
              <a:rPr lang="en-US" sz="900" dirty="0" smtClean="0">
                <a:latin typeface="Lucida Console" pitchFamily="49" charset="0"/>
              </a:rPr>
              <a:t>e:CipherData&gt;&lt;e:CipherValue&gt;</a:t>
            </a:r>
            <a:r>
              <a:rPr lang="en-US" sz="900" dirty="0" err="1" smtClean="0">
                <a:latin typeface="Lucida Console" pitchFamily="49" charset="0"/>
              </a:rPr>
              <a:t>FvifwljMEc</a:t>
            </a:r>
            <a:r>
              <a:rPr lang="en-US" sz="900" dirty="0" smtClean="0">
                <a:latin typeface="Lucida Console" pitchFamily="49" charset="0"/>
              </a:rPr>
              <a:t>…NUs4RvaG++</a:t>
            </a:r>
            <a:r>
              <a:rPr lang="en-US" sz="900" dirty="0" err="1" smtClean="0">
                <a:latin typeface="Lucida Console" pitchFamily="49" charset="0"/>
              </a:rPr>
              <a:t>Ww</a:t>
            </a:r>
            <a:r>
              <a:rPr lang="en-US" sz="900" dirty="0" smtClean="0">
                <a:latin typeface="Lucida Console" pitchFamily="49" charset="0"/>
              </a:rPr>
              <a:t>==&lt;/e:CipherValue&gt;&lt;/e:CipherData</a:t>
            </a:r>
            <a:r>
              <a:rPr lang="en-US" sz="900" dirty="0" smtClean="0">
                <a:latin typeface="Lucida Console" pitchFamily="49" charset="0"/>
              </a:rPr>
              <a:t>&gt;</a:t>
            </a: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	&lt;/e:EncryptedData&gt;</a:t>
            </a:r>
          </a:p>
          <a:p>
            <a:pPr>
              <a:buNone/>
            </a:pPr>
            <a:endParaRPr lang="en-US" sz="9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&lt;/</a:t>
            </a:r>
            <a:r>
              <a:rPr lang="en-US" sz="900" dirty="0" smtClean="0">
                <a:latin typeface="Lucida Console" pitchFamily="49" charset="0"/>
              </a:rPr>
              <a:t>s:Body&gt;</a:t>
            </a:r>
          </a:p>
          <a:p>
            <a:pPr>
              <a:buNone/>
            </a:pPr>
            <a:r>
              <a:rPr lang="en-US" sz="900" dirty="0" smtClean="0">
                <a:latin typeface="Lucida Console" pitchFamily="49" charset="0"/>
              </a:rPr>
              <a:t>&lt;/s:Envelope&gt;</a:t>
            </a:r>
            <a:endParaRPr lang="en-US" sz="9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Apache </a:t>
            </a:r>
            <a:r>
              <a:rPr lang="en-US" dirty="0" smtClean="0"/>
              <a:t>Stonehenge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3" descr="C:\Users\Ben Dewey\Documents\Live Pictures\logo.png"/>
          <p:cNvPicPr>
            <a:picLocks noChangeAspect="1" noChangeArrowheads="1"/>
          </p:cNvPicPr>
          <p:nvPr/>
        </p:nvPicPr>
        <p:blipFill>
          <a:blip r:embed="rId3" cstate="print"/>
          <a:srcRect r="63737"/>
          <a:stretch>
            <a:fillRect/>
          </a:stretch>
        </p:blipFill>
        <p:spPr bwMode="auto">
          <a:xfrm>
            <a:off x="2895600" y="3581400"/>
            <a:ext cx="2994903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Software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Apache Group “Web Server”</a:t>
            </a:r>
          </a:p>
          <a:p>
            <a:r>
              <a:rPr lang="en-US" dirty="0" smtClean="0"/>
              <a:t>Meritocracy</a:t>
            </a:r>
          </a:p>
          <a:p>
            <a:pPr lvl="1"/>
            <a:r>
              <a:rPr lang="en-US" dirty="0" smtClean="0"/>
              <a:t>Committer Status</a:t>
            </a:r>
          </a:p>
          <a:p>
            <a:r>
              <a:rPr lang="en-US" dirty="0" smtClean="0"/>
              <a:t>Legal protection</a:t>
            </a:r>
          </a:p>
          <a:p>
            <a:r>
              <a:rPr lang="en-US" dirty="0" smtClean="0"/>
              <a:t>Mailing list correspondence</a:t>
            </a:r>
          </a:p>
          <a:p>
            <a:r>
              <a:rPr lang="en-US" dirty="0" smtClean="0"/>
              <a:t>Individualism</a:t>
            </a:r>
          </a:p>
          <a:p>
            <a:pPr lvl="1"/>
            <a:r>
              <a:rPr lang="en-US" dirty="0" smtClean="0"/>
              <a:t>Nobody has any affiliations within </a:t>
            </a:r>
            <a:r>
              <a:rPr lang="en-US" dirty="0" smtClean="0"/>
              <a:t>Apache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Stonehenge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Initial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Proposal submitted by WSO2, announced at </a:t>
            </a:r>
            <a:r>
              <a:rPr lang="en-US" dirty="0" err="1" smtClean="0"/>
              <a:t>ApacheCon</a:t>
            </a:r>
            <a:r>
              <a:rPr lang="en-US" dirty="0" smtClean="0"/>
              <a:t> US 2008</a:t>
            </a:r>
          </a:p>
          <a:p>
            <a:pPr lvl="1"/>
            <a:r>
              <a:rPr lang="en-US" dirty="0" smtClean="0"/>
              <a:t>Microsoft joined as a contributor with other vendors IONA, </a:t>
            </a:r>
            <a:r>
              <a:rPr lang="en-US" dirty="0" err="1" smtClean="0"/>
              <a:t>RedHat</a:t>
            </a:r>
            <a:r>
              <a:rPr lang="en-US" dirty="0" smtClean="0"/>
              <a:t>/</a:t>
            </a:r>
            <a:r>
              <a:rPr lang="en-US" dirty="0" err="1" smtClean="0"/>
              <a:t>Jboss</a:t>
            </a:r>
            <a:endParaRPr lang="en-US" dirty="0" smtClean="0"/>
          </a:p>
          <a:p>
            <a:pPr lvl="1"/>
            <a:r>
              <a:rPr lang="en-US" dirty="0" smtClean="0"/>
              <a:t>Stonehenge was accepted as a new </a:t>
            </a:r>
            <a:r>
              <a:rPr lang="en-US" dirty="0" smtClean="0">
                <a:hlinkClick r:id="rId3"/>
              </a:rPr>
              <a:t>Apache Incubator</a:t>
            </a:r>
            <a:r>
              <a:rPr lang="en-US" dirty="0" smtClean="0"/>
              <a:t> project on Nov 18, 2008</a:t>
            </a:r>
          </a:p>
          <a:p>
            <a:r>
              <a:rPr lang="en-US" dirty="0" smtClean="0"/>
              <a:t>WSO2 contributed two </a:t>
            </a:r>
            <a:r>
              <a:rPr lang="en-US" dirty="0" err="1" smtClean="0"/>
              <a:t>StockTrader</a:t>
            </a:r>
            <a:r>
              <a:rPr lang="en-US" dirty="0" smtClean="0"/>
              <a:t> implementations with AXIS2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StockTrader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lient application in </a:t>
            </a:r>
            <a:r>
              <a:rPr lang="en-US" dirty="0" smtClean="0">
                <a:hlinkClick r:id="rId4"/>
              </a:rPr>
              <a:t>WSF(Axis2/C)/PHP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Two service implementations running on </a:t>
            </a:r>
            <a:r>
              <a:rPr lang="en-US" dirty="0" smtClean="0">
                <a:hlinkClick r:id="rId4"/>
              </a:rPr>
              <a:t>WSF/PHP</a:t>
            </a:r>
            <a:r>
              <a:rPr lang="en-US" dirty="0" smtClean="0"/>
              <a:t>, and </a:t>
            </a:r>
            <a:r>
              <a:rPr lang="en-US" dirty="0" smtClean="0">
                <a:hlinkClick r:id="rId5"/>
              </a:rPr>
              <a:t>WSAS</a:t>
            </a:r>
            <a:r>
              <a:rPr lang="en-US" dirty="0" smtClean="0"/>
              <a:t> (</a:t>
            </a:r>
            <a:r>
              <a:rPr lang="en-US" dirty="0" smtClean="0">
                <a:hlinkClick r:id="rId6"/>
              </a:rPr>
              <a:t>Axis2/Java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Microsoft contributed the </a:t>
            </a:r>
            <a:r>
              <a:rPr lang="en-US" dirty="0" err="1" smtClean="0"/>
              <a:t>StockTrader</a:t>
            </a:r>
            <a:r>
              <a:rPr lang="en-US" dirty="0" smtClean="0"/>
              <a:t> implementation </a:t>
            </a:r>
            <a:r>
              <a:rPr lang="en-US" dirty="0" smtClean="0"/>
              <a:t>in WCF for .NET</a:t>
            </a:r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“</a:t>
            </a:r>
            <a:r>
              <a:rPr lang="en-US" dirty="0" err="1" smtClean="0"/>
              <a:t>interop</a:t>
            </a:r>
            <a:r>
              <a:rPr lang="en-US" dirty="0" smtClean="0"/>
              <a:t>” lab published on May 2009</a:t>
            </a:r>
          </a:p>
          <a:p>
            <a:pPr lvl="1"/>
            <a:r>
              <a:rPr lang="en-US" dirty="0" smtClean="0">
                <a:hlinkClick r:id="rId7"/>
              </a:rPr>
              <a:t>http://cwiki.apache.org/confluence/display/STONEHENGE/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Sun joined with Microsoft for a keynote at </a:t>
            </a:r>
            <a:r>
              <a:rPr lang="en-US" dirty="0" err="1" smtClean="0"/>
              <a:t>JavaOne</a:t>
            </a:r>
            <a:r>
              <a:rPr lang="en-US" dirty="0" smtClean="0"/>
              <a:t> to announce their contribution to the project on June 2009</a:t>
            </a:r>
          </a:p>
          <a:p>
            <a:pPr lvl="1"/>
            <a:r>
              <a:rPr lang="en-US" dirty="0" smtClean="0"/>
              <a:t>Sun contributes service implementations to the </a:t>
            </a:r>
            <a:r>
              <a:rPr lang="en-US" dirty="0" err="1" smtClean="0"/>
              <a:t>StockTrader</a:t>
            </a:r>
            <a:r>
              <a:rPr lang="en-US" dirty="0" smtClean="0"/>
              <a:t> application in Metro(Java) running on Glassfish.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Apache </a:t>
            </a:r>
            <a:r>
              <a:rPr lang="en-US" sz="3600" dirty="0" smtClean="0"/>
              <a:t>Stonehenge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StockTrader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“The flagship application”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StockTrader</a:t>
            </a:r>
            <a:r>
              <a:rPr lang="en-US" dirty="0" smtClean="0"/>
              <a:t> Application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Stock trading scenario application</a:t>
            </a:r>
          </a:p>
          <a:p>
            <a:pPr lvl="1"/>
            <a:r>
              <a:rPr lang="en-US" dirty="0" smtClean="0"/>
              <a:t>Trader Client</a:t>
            </a:r>
          </a:p>
          <a:p>
            <a:pPr lvl="1"/>
            <a:r>
              <a:rPr lang="en-US" dirty="0" smtClean="0"/>
              <a:t>Business Service </a:t>
            </a:r>
            <a:r>
              <a:rPr lang="en-US" sz="2200" dirty="0" smtClean="0"/>
              <a:t>- login/list/quote/buy/sell operations</a:t>
            </a:r>
            <a:endParaRPr lang="en-US" dirty="0" smtClean="0"/>
          </a:p>
          <a:p>
            <a:pPr lvl="1"/>
            <a:r>
              <a:rPr lang="en-US" dirty="0" smtClean="0"/>
              <a:t>Order Processing Service - </a:t>
            </a:r>
            <a:r>
              <a:rPr lang="en-US" sz="2200" dirty="0" smtClean="0"/>
              <a:t>buy/sell operations</a:t>
            </a:r>
            <a:endParaRPr lang="en-US" sz="2200" dirty="0"/>
          </a:p>
        </p:txBody>
      </p:sp>
      <p:pic>
        <p:nvPicPr>
          <p:cNvPr id="18434" name="Picture 2" descr="StonehengeM1_user_scenario_portfolio_dotNE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810000"/>
            <a:ext cx="3151320" cy="2286000"/>
          </a:xfrm>
          <a:prstGeom prst="rect">
            <a:avLst/>
          </a:prstGeom>
          <a:noFill/>
        </p:spPr>
      </p:pic>
      <p:pic>
        <p:nvPicPr>
          <p:cNvPr id="18436" name="Picture 4" descr="StonehengeM1_user_scenario_portfolio_PHP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3810000"/>
            <a:ext cx="3151320" cy="2286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61725" y="6107668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.NET Client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00325" y="6096000"/>
            <a:ext cx="11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PHP Client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StockTrader</a:t>
            </a:r>
            <a:r>
              <a:rPr lang="en-US" sz="3200" dirty="0" smtClean="0"/>
              <a:t> </a:t>
            </a:r>
            <a:r>
              <a:rPr lang="en-US" sz="3200" dirty="0" err="1" smtClean="0"/>
              <a:t>Interop</a:t>
            </a:r>
            <a:r>
              <a:rPr lang="en-US" sz="3200" dirty="0" smtClean="0"/>
              <a:t> Lab .NET, Java, PHP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Interoperability scenarios using the contributions from WSO2 and Microsoft:</a:t>
            </a:r>
          </a:p>
          <a:p>
            <a:pPr lvl="1"/>
            <a:r>
              <a:rPr lang="en-US" dirty="0" smtClean="0"/>
              <a:t> Java</a:t>
            </a:r>
          </a:p>
          <a:p>
            <a:pPr lvl="1"/>
            <a:r>
              <a:rPr lang="en-US" dirty="0" smtClean="0"/>
              <a:t> PHP</a:t>
            </a:r>
          </a:p>
          <a:p>
            <a:pPr lvl="1"/>
            <a:r>
              <a:rPr lang="en-US" dirty="0" smtClean="0"/>
              <a:t>.NET</a:t>
            </a:r>
          </a:p>
          <a:p>
            <a:r>
              <a:rPr lang="en-US" dirty="0" smtClean="0"/>
              <a:t>Interoperating different layers and formats:</a:t>
            </a:r>
            <a:endParaRPr lang="en-US" dirty="0" smtClean="0"/>
          </a:p>
          <a:p>
            <a:pPr lvl="1"/>
            <a:r>
              <a:rPr lang="en-US" dirty="0" smtClean="0"/>
              <a:t>Basic Web Services standards (SOAP)</a:t>
            </a:r>
          </a:p>
          <a:p>
            <a:pPr lvl="1"/>
            <a:r>
              <a:rPr lang="en-US" dirty="0" smtClean="0"/>
              <a:t>SOAP with WS-Security (Encryption and Signing)</a:t>
            </a:r>
          </a:p>
          <a:p>
            <a:r>
              <a:rPr lang="en-US" dirty="0" smtClean="0"/>
              <a:t>Installation/configuration guides published on the Stonehenge </a:t>
            </a:r>
            <a:r>
              <a:rPr lang="en-US" dirty="0" smtClean="0"/>
              <a:t>wiki: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http://cwiki.apache.org/confluence/display/STONEHENGE/</a:t>
            </a:r>
            <a:r>
              <a:rPr lang="en-US" dirty="0" smtClean="0"/>
              <a:t> </a:t>
            </a:r>
          </a:p>
          <a:p>
            <a:r>
              <a:rPr lang="en-US" dirty="0" smtClean="0"/>
              <a:t>Blog post:</a:t>
            </a:r>
          </a:p>
          <a:p>
            <a:pPr lvl="1"/>
            <a:r>
              <a:rPr lang="en-US" dirty="0" smtClean="0">
                <a:hlinkClick r:id="rId4"/>
              </a:rPr>
              <a:t>http://blogs.msdn.com/interoperability/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StockTrader</a:t>
            </a:r>
            <a:r>
              <a:rPr lang="en-US" sz="3200" dirty="0" smtClean="0"/>
              <a:t> </a:t>
            </a:r>
            <a:r>
              <a:rPr lang="en-US" sz="3200" dirty="0" err="1" smtClean="0"/>
              <a:t>Interop</a:t>
            </a:r>
            <a:r>
              <a:rPr lang="en-US" sz="3200" dirty="0" smtClean="0"/>
              <a:t> Lab - Diagram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5867400"/>
            <a:ext cx="4412903" cy="426752"/>
          </a:xfrm>
          <a:prstGeom prst="roundRect">
            <a:avLst>
              <a:gd name="adj" fmla="val 10215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8" idx="1"/>
            <a:endCxn id="43" idx="3"/>
          </p:cNvCxnSpPr>
          <p:nvPr/>
        </p:nvCxnSpPr>
        <p:spPr>
          <a:xfrm rot="10800000" flipV="1">
            <a:off x="2404913" y="3658670"/>
            <a:ext cx="4141058" cy="619051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198120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18951" y="198120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16" idx="2"/>
            <a:endCxn id="49" idx="1"/>
          </p:cNvCxnSpPr>
          <p:nvPr/>
        </p:nvCxnSpPr>
        <p:spPr>
          <a:xfrm rot="16200000" flipH="1">
            <a:off x="2371649" y="2220321"/>
            <a:ext cx="613058" cy="2263644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5" idx="2"/>
            <a:endCxn id="49" idx="3"/>
          </p:cNvCxnSpPr>
          <p:nvPr/>
        </p:nvCxnSpPr>
        <p:spPr>
          <a:xfrm rot="5400000">
            <a:off x="6143132" y="2397185"/>
            <a:ext cx="641043" cy="1881930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1"/>
            <a:endCxn id="40" idx="3"/>
          </p:cNvCxnSpPr>
          <p:nvPr/>
        </p:nvCxnSpPr>
        <p:spPr>
          <a:xfrm rot="10800000" flipV="1">
            <a:off x="2404914" y="2807026"/>
            <a:ext cx="4138389" cy="851646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6" idx="3"/>
            <a:endCxn id="28" idx="1"/>
          </p:cNvCxnSpPr>
          <p:nvPr/>
        </p:nvCxnSpPr>
        <p:spPr>
          <a:xfrm>
            <a:off x="2406911" y="2834444"/>
            <a:ext cx="4139060" cy="824227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96860" y="198120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16" name="Rounded Rectangle 4"/>
          <p:cNvSpPr/>
          <p:nvPr/>
        </p:nvSpPr>
        <p:spPr>
          <a:xfrm>
            <a:off x="685800" y="262327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22" name="Rounded Rectangle 8"/>
          <p:cNvSpPr/>
          <p:nvPr/>
        </p:nvSpPr>
        <p:spPr>
          <a:xfrm>
            <a:off x="3810000" y="46881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Data Access</a:t>
            </a:r>
            <a:endParaRPr lang="en-US" sz="1200" kern="1200" dirty="0"/>
          </a:p>
        </p:txBody>
      </p:sp>
      <p:sp>
        <p:nvSpPr>
          <p:cNvPr id="25" name="Rounded Rectangle 4"/>
          <p:cNvSpPr/>
          <p:nvPr/>
        </p:nvSpPr>
        <p:spPr>
          <a:xfrm>
            <a:off x="6543302" y="259642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28" name="Rounded Rectangle 6"/>
          <p:cNvSpPr/>
          <p:nvPr/>
        </p:nvSpPr>
        <p:spPr>
          <a:xfrm>
            <a:off x="6545971" y="345004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31" name="Rounded Rectangle 8"/>
          <p:cNvSpPr/>
          <p:nvPr/>
        </p:nvSpPr>
        <p:spPr>
          <a:xfrm>
            <a:off x="6545971" y="406909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34" name="Rounded Rectangle 10"/>
          <p:cNvSpPr/>
          <p:nvPr/>
        </p:nvSpPr>
        <p:spPr>
          <a:xfrm>
            <a:off x="6545971" y="4688147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Data Access</a:t>
            </a:r>
            <a:endParaRPr lang="en-US" sz="1200" kern="1200" dirty="0"/>
          </a:p>
        </p:txBody>
      </p:sp>
      <p:cxnSp>
        <p:nvCxnSpPr>
          <p:cNvPr id="35" name="Straight Arrow Connector 34"/>
          <p:cNvCxnSpPr>
            <a:stCxn id="49" idx="1"/>
            <a:endCxn id="43" idx="3"/>
          </p:cNvCxnSpPr>
          <p:nvPr/>
        </p:nvCxnSpPr>
        <p:spPr>
          <a:xfrm rot="10800000" flipV="1">
            <a:off x="2404914" y="3658672"/>
            <a:ext cx="1405087" cy="619050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9" idx="3"/>
            <a:endCxn id="31" idx="1"/>
          </p:cNvCxnSpPr>
          <p:nvPr/>
        </p:nvCxnSpPr>
        <p:spPr>
          <a:xfrm>
            <a:off x="5522688" y="3658672"/>
            <a:ext cx="1023283" cy="619050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n 36"/>
          <p:cNvSpPr/>
          <p:nvPr/>
        </p:nvSpPr>
        <p:spPr>
          <a:xfrm>
            <a:off x="3917040" y="5257800"/>
            <a:ext cx="1546276" cy="497202"/>
          </a:xfrm>
          <a:prstGeom prst="ca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Database</a:t>
            </a:r>
            <a:endParaRPr lang="en-US" sz="1100" dirty="0"/>
          </a:p>
        </p:txBody>
      </p:sp>
      <p:sp>
        <p:nvSpPr>
          <p:cNvPr id="40" name="Rounded Rectangle 6"/>
          <p:cNvSpPr/>
          <p:nvPr/>
        </p:nvSpPr>
        <p:spPr>
          <a:xfrm>
            <a:off x="687797" y="34500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3" name="Rounded Rectangle 8"/>
          <p:cNvSpPr/>
          <p:nvPr/>
        </p:nvSpPr>
        <p:spPr>
          <a:xfrm>
            <a:off x="687797" y="40690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6" name="Rounded Rectangle 10"/>
          <p:cNvSpPr/>
          <p:nvPr/>
        </p:nvSpPr>
        <p:spPr>
          <a:xfrm>
            <a:off x="687797" y="4688146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Data Access</a:t>
            </a:r>
            <a:endParaRPr lang="en-US" sz="1200" kern="1200" dirty="0"/>
          </a:p>
        </p:txBody>
      </p:sp>
      <p:sp>
        <p:nvSpPr>
          <p:cNvPr id="49" name="Rounded Rectangle 4"/>
          <p:cNvSpPr/>
          <p:nvPr/>
        </p:nvSpPr>
        <p:spPr>
          <a:xfrm>
            <a:off x="3810000" y="345004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cxnSp>
        <p:nvCxnSpPr>
          <p:cNvPr id="50" name="Straight Arrow Connector 49"/>
          <p:cNvCxnSpPr>
            <a:stCxn id="40" idx="3"/>
            <a:endCxn id="19" idx="1"/>
          </p:cNvCxnSpPr>
          <p:nvPr/>
        </p:nvCxnSpPr>
        <p:spPr>
          <a:xfrm>
            <a:off x="2404913" y="3658672"/>
            <a:ext cx="1405087" cy="61905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1"/>
            <a:endCxn id="19" idx="3"/>
          </p:cNvCxnSpPr>
          <p:nvPr/>
        </p:nvCxnSpPr>
        <p:spPr>
          <a:xfrm rot="10800000" flipV="1">
            <a:off x="5522689" y="3658671"/>
            <a:ext cx="1023283" cy="619052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437963" y="6186662"/>
            <a:ext cx="720412" cy="21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066545" y="6169723"/>
            <a:ext cx="720412" cy="2153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228651" y="6176967"/>
            <a:ext cx="720412" cy="21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07903" y="5913152"/>
            <a:ext cx="720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.NET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4136486" y="5913152"/>
            <a:ext cx="598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PHP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3298592" y="5913152"/>
            <a:ext cx="656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WSAS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587622" y="5913152"/>
            <a:ext cx="1691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Web Service calls:</a:t>
            </a:r>
            <a:endParaRPr lang="en-US" sz="1600" dirty="0"/>
          </a:p>
        </p:txBody>
      </p:sp>
      <p:pic>
        <p:nvPicPr>
          <p:cNvPr id="4098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738127"/>
            <a:ext cx="2462213" cy="239938"/>
          </a:xfrm>
          <a:prstGeom prst="rect">
            <a:avLst/>
          </a:prstGeom>
          <a:noFill/>
        </p:spPr>
      </p:pic>
      <p:pic>
        <p:nvPicPr>
          <p:cNvPr id="4100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1739224"/>
            <a:ext cx="2532241" cy="237744"/>
          </a:xfrm>
          <a:prstGeom prst="rect">
            <a:avLst/>
          </a:prstGeom>
          <a:noFill/>
        </p:spPr>
      </p:pic>
      <p:pic>
        <p:nvPicPr>
          <p:cNvPr id="4101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734993"/>
            <a:ext cx="960582" cy="246207"/>
          </a:xfrm>
          <a:prstGeom prst="rect">
            <a:avLst/>
          </a:prstGeom>
          <a:noFill/>
        </p:spPr>
      </p:pic>
      <p:cxnSp>
        <p:nvCxnSpPr>
          <p:cNvPr id="97" name="Straight Arrow Connector 96"/>
          <p:cNvCxnSpPr>
            <a:stCxn id="40" idx="3"/>
            <a:endCxn id="31" idx="1"/>
          </p:cNvCxnSpPr>
          <p:nvPr/>
        </p:nvCxnSpPr>
        <p:spPr>
          <a:xfrm>
            <a:off x="2404913" y="3658672"/>
            <a:ext cx="4141058" cy="619050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6"/>
          <p:cNvSpPr/>
          <p:nvPr/>
        </p:nvSpPr>
        <p:spPr>
          <a:xfrm>
            <a:off x="3810000" y="406909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112" name="Straight Arrow Connector 111"/>
          <p:cNvCxnSpPr>
            <a:stCxn id="16" idx="2"/>
            <a:endCxn id="40" idx="0"/>
          </p:cNvCxnSpPr>
          <p:nvPr/>
        </p:nvCxnSpPr>
        <p:spPr>
          <a:xfrm rot="5400000">
            <a:off x="1344141" y="3247829"/>
            <a:ext cx="404431" cy="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40" idx="2"/>
            <a:endCxn id="43" idx="0"/>
          </p:cNvCxnSpPr>
          <p:nvPr/>
        </p:nvCxnSpPr>
        <p:spPr>
          <a:xfrm rot="5400000">
            <a:off x="1445457" y="3968197"/>
            <a:ext cx="201796" cy="1588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25" idx="2"/>
            <a:endCxn id="28" idx="0"/>
          </p:cNvCxnSpPr>
          <p:nvPr/>
        </p:nvCxnSpPr>
        <p:spPr>
          <a:xfrm rot="16200000" flipH="1">
            <a:off x="7188410" y="3233836"/>
            <a:ext cx="432416" cy="1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28" idx="2"/>
            <a:endCxn id="31" idx="0"/>
          </p:cNvCxnSpPr>
          <p:nvPr/>
        </p:nvCxnSpPr>
        <p:spPr>
          <a:xfrm rot="5400000">
            <a:off x="7303720" y="3968196"/>
            <a:ext cx="201799" cy="1588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49" idx="2"/>
            <a:endCxn id="19" idx="0"/>
          </p:cNvCxnSpPr>
          <p:nvPr/>
        </p:nvCxnSpPr>
        <p:spPr>
          <a:xfrm rot="5400000">
            <a:off x="4565446" y="3968197"/>
            <a:ext cx="201797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Project Stonehenge?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Stonehenge is sponsored by the Apache Software Foundation, a leader in the Open Source community, and was created to build reference applications that demonstrate the use of WS-* Standards in real-world project implementations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Apache </a:t>
            </a:r>
            <a:r>
              <a:rPr lang="en-US" sz="3600" dirty="0" smtClean="0"/>
              <a:t>Stonehenge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StockTrader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Interoperability Demonstration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1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1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1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1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1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1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2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2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2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2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2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28" name="Straight Arrow Connector 27"/>
          <p:cNvCxnSpPr>
            <a:stCxn id="12" idx="2"/>
            <a:endCxn id="18" idx="0"/>
          </p:cNvCxnSpPr>
          <p:nvPr/>
        </p:nvCxnSpPr>
        <p:spPr>
          <a:xfrm rot="5400000">
            <a:off x="1344141" y="3562079"/>
            <a:ext cx="404431" cy="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2"/>
            <a:endCxn id="19" idx="0"/>
          </p:cNvCxnSpPr>
          <p:nvPr/>
        </p:nvCxnSpPr>
        <p:spPr>
          <a:xfrm rot="5400000">
            <a:off x="1445457" y="4282447"/>
            <a:ext cx="201796" cy="1588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81400" y="2819400"/>
            <a:ext cx="5029200" cy="25908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1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1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1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1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1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1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2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2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2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2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2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30" name="Straight Arrow Connector 29"/>
          <p:cNvCxnSpPr>
            <a:stCxn id="13" idx="2"/>
            <a:endCxn id="14" idx="0"/>
          </p:cNvCxnSpPr>
          <p:nvPr/>
        </p:nvCxnSpPr>
        <p:spPr>
          <a:xfrm rot="16200000" flipH="1">
            <a:off x="7188410" y="3548086"/>
            <a:ext cx="432416" cy="1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0"/>
          </p:cNvCxnSpPr>
          <p:nvPr/>
        </p:nvCxnSpPr>
        <p:spPr>
          <a:xfrm rot="5400000">
            <a:off x="7303720" y="4282446"/>
            <a:ext cx="201799" cy="1588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33400" y="2819400"/>
            <a:ext cx="5029200" cy="25908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4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5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5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5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5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5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61" name="Straight Arrow Connector 60"/>
          <p:cNvCxnSpPr>
            <a:stCxn id="44" idx="2"/>
            <a:endCxn id="45" idx="0"/>
          </p:cNvCxnSpPr>
          <p:nvPr/>
        </p:nvCxnSpPr>
        <p:spPr>
          <a:xfrm rot="5400000">
            <a:off x="7303720" y="4282446"/>
            <a:ext cx="201799" cy="1588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09600" y="3733800"/>
            <a:ext cx="4953000" cy="13716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400800" y="2895600"/>
            <a:ext cx="1905000" cy="5334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42" idx="3"/>
            <a:endCxn id="44" idx="1"/>
          </p:cNvCxnSpPr>
          <p:nvPr/>
        </p:nvCxnSpPr>
        <p:spPr>
          <a:xfrm>
            <a:off x="2406911" y="3148694"/>
            <a:ext cx="4139060" cy="824227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cxnSp>
        <p:nvCxnSpPr>
          <p:cNvPr id="38" name="Straight Arrow Connector 37"/>
          <p:cNvCxnSpPr>
            <a:stCxn id="43" idx="2"/>
            <a:endCxn id="50" idx="3"/>
          </p:cNvCxnSpPr>
          <p:nvPr/>
        </p:nvCxnSpPr>
        <p:spPr>
          <a:xfrm rot="5400000">
            <a:off x="6143132" y="2711435"/>
            <a:ext cx="641043" cy="1881930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4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5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5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5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5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5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62" name="Straight Arrow Connector 61"/>
          <p:cNvCxnSpPr>
            <a:stCxn id="50" idx="2"/>
            <a:endCxn id="57" idx="0"/>
          </p:cNvCxnSpPr>
          <p:nvPr/>
        </p:nvCxnSpPr>
        <p:spPr>
          <a:xfrm rot="5400000">
            <a:off x="4565446" y="4282447"/>
            <a:ext cx="201797" cy="1588"/>
          </a:xfrm>
          <a:prstGeom prst="straightConnector1">
            <a:avLst/>
          </a:prstGeom>
          <a:ln w="190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09600" y="2895600"/>
            <a:ext cx="2057400" cy="25908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477000" y="3733800"/>
            <a:ext cx="1828800" cy="12192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cxnSp>
        <p:nvCxnSpPr>
          <p:cNvPr id="39" name="Straight Arrow Connector 38"/>
          <p:cNvCxnSpPr>
            <a:stCxn id="43" idx="1"/>
            <a:endCxn id="48" idx="3"/>
          </p:cNvCxnSpPr>
          <p:nvPr/>
        </p:nvCxnSpPr>
        <p:spPr>
          <a:xfrm rot="10800000" flipV="1">
            <a:off x="2404914" y="3121276"/>
            <a:ext cx="4138389" cy="851646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4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5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5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5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5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5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cxnSp>
        <p:nvCxnSpPr>
          <p:cNvPr id="59" name="Straight Arrow Connector 58"/>
          <p:cNvCxnSpPr>
            <a:stCxn id="48" idx="2"/>
            <a:endCxn id="49" idx="0"/>
          </p:cNvCxnSpPr>
          <p:nvPr/>
        </p:nvCxnSpPr>
        <p:spPr>
          <a:xfrm rot="5400000">
            <a:off x="1445457" y="4282447"/>
            <a:ext cx="201796" cy="1588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733800" y="3733800"/>
            <a:ext cx="4572000" cy="25908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9600" y="2895600"/>
            <a:ext cx="1905000" cy="6096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6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4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5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pic>
        <p:nvPicPr>
          <p:cNvPr id="5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5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5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5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33" name="Rectangle 32"/>
          <p:cNvSpPr/>
          <p:nvPr/>
        </p:nvSpPr>
        <p:spPr>
          <a:xfrm>
            <a:off x="3276600" y="2895600"/>
            <a:ext cx="5029200" cy="25908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stCxn id="44" idx="1"/>
            <a:endCxn id="49" idx="3"/>
          </p:cNvCxnSpPr>
          <p:nvPr/>
        </p:nvCxnSpPr>
        <p:spPr>
          <a:xfrm rot="10800000" flipV="1">
            <a:off x="2404913" y="3972920"/>
            <a:ext cx="4141058" cy="619051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2" idx="3"/>
            <a:endCxn id="44" idx="1"/>
          </p:cNvCxnSpPr>
          <p:nvPr/>
        </p:nvCxnSpPr>
        <p:spPr>
          <a:xfrm>
            <a:off x="2406911" y="3148694"/>
            <a:ext cx="4139060" cy="824227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63" name="Rectangle 62"/>
          <p:cNvSpPr/>
          <p:nvPr/>
        </p:nvSpPr>
        <p:spPr>
          <a:xfrm>
            <a:off x="609600" y="3657600"/>
            <a:ext cx="1905000" cy="6096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7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.NET</a:t>
            </a:r>
          </a:p>
          <a:p>
            <a:pPr algn="ctr"/>
            <a:r>
              <a:rPr lang="en-US" sz="1600" dirty="0" smtClean="0"/>
              <a:t>ASP.NET-WCF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18951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PHP</a:t>
            </a:r>
          </a:p>
          <a:p>
            <a:pPr algn="ctr"/>
            <a:r>
              <a:rPr lang="en-US" sz="1600" dirty="0" smtClean="0"/>
              <a:t>PHP-WSF(Axis2/C)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3396860" y="2295450"/>
            <a:ext cx="241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StockTrader</a:t>
            </a:r>
            <a:r>
              <a:rPr lang="en-US" sz="1600" b="1" dirty="0" smtClean="0"/>
              <a:t> Java</a:t>
            </a:r>
          </a:p>
          <a:p>
            <a:pPr algn="ctr"/>
            <a:r>
              <a:rPr lang="en-US" sz="1600" dirty="0" smtClean="0"/>
              <a:t>WSAS-Axis2/Java</a:t>
            </a:r>
            <a:endParaRPr lang="en-US" sz="1600" dirty="0"/>
          </a:p>
        </p:txBody>
      </p:sp>
      <p:sp>
        <p:nvSpPr>
          <p:cNvPr id="42" name="Rounded Rectangle 4"/>
          <p:cNvSpPr/>
          <p:nvPr/>
        </p:nvSpPr>
        <p:spPr>
          <a:xfrm>
            <a:off x="685800" y="2937524"/>
            <a:ext cx="1721111" cy="4223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3" name="Rounded Rectangle 4"/>
          <p:cNvSpPr/>
          <p:nvPr/>
        </p:nvSpPr>
        <p:spPr>
          <a:xfrm>
            <a:off x="6543302" y="2910672"/>
            <a:ext cx="1722632" cy="4212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Web UI</a:t>
            </a:r>
            <a:endParaRPr lang="en-US" sz="1200" kern="1200" dirty="0"/>
          </a:p>
        </p:txBody>
      </p:sp>
      <p:sp>
        <p:nvSpPr>
          <p:cNvPr id="44" name="Rounded Rectangle 6"/>
          <p:cNvSpPr/>
          <p:nvPr/>
        </p:nvSpPr>
        <p:spPr>
          <a:xfrm>
            <a:off x="6545971" y="3764295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5" name="Rounded Rectangle 8"/>
          <p:cNvSpPr/>
          <p:nvPr/>
        </p:nvSpPr>
        <p:spPr>
          <a:xfrm>
            <a:off x="6545971" y="4383346"/>
            <a:ext cx="1717295" cy="4172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48" name="Rounded Rectangle 6"/>
          <p:cNvSpPr/>
          <p:nvPr/>
        </p:nvSpPr>
        <p:spPr>
          <a:xfrm>
            <a:off x="687797" y="376429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sp>
        <p:nvSpPr>
          <p:cNvPr id="49" name="Rounded Rectangle 8"/>
          <p:cNvSpPr/>
          <p:nvPr/>
        </p:nvSpPr>
        <p:spPr>
          <a:xfrm>
            <a:off x="687797" y="4383345"/>
            <a:ext cx="1717116" cy="4172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sp>
        <p:nvSpPr>
          <p:cNvPr id="50" name="Rounded Rectangle 4"/>
          <p:cNvSpPr/>
          <p:nvPr/>
        </p:nvSpPr>
        <p:spPr>
          <a:xfrm>
            <a:off x="3810000" y="3764295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Business Services</a:t>
            </a:r>
            <a:endParaRPr lang="en-US" sz="1200" kern="1200" dirty="0"/>
          </a:p>
        </p:txBody>
      </p:sp>
      <p:cxnSp>
        <p:nvCxnSpPr>
          <p:cNvPr id="51" name="Straight Arrow Connector 50"/>
          <p:cNvCxnSpPr>
            <a:stCxn id="48" idx="3"/>
            <a:endCxn id="57" idx="1"/>
          </p:cNvCxnSpPr>
          <p:nvPr/>
        </p:nvCxnSpPr>
        <p:spPr>
          <a:xfrm>
            <a:off x="2404913" y="3972922"/>
            <a:ext cx="1405087" cy="61905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http://wso2.org/themes/wso2-v4/images/wsa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052377"/>
            <a:ext cx="2462213" cy="239938"/>
          </a:xfrm>
          <a:prstGeom prst="rect">
            <a:avLst/>
          </a:prstGeom>
          <a:noFill/>
        </p:spPr>
      </p:pic>
      <p:pic>
        <p:nvPicPr>
          <p:cNvPr id="54" name="Picture 4" descr="http://wso2.org/themes/wso2-v4/images/wsf_php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0759" y="2053474"/>
            <a:ext cx="2532241" cy="237744"/>
          </a:xfrm>
          <a:prstGeom prst="rect">
            <a:avLst/>
          </a:prstGeom>
          <a:noFill/>
        </p:spPr>
      </p:pic>
      <p:pic>
        <p:nvPicPr>
          <p:cNvPr id="55" name="Picture 5" descr="C:\Users\Ben Dewey\Documents\Live Pictures\net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2049243"/>
            <a:ext cx="960582" cy="246207"/>
          </a:xfrm>
          <a:prstGeom prst="rect">
            <a:avLst/>
          </a:prstGeom>
          <a:noFill/>
        </p:spPr>
      </p:pic>
      <p:sp>
        <p:nvSpPr>
          <p:cNvPr id="57" name="Rounded Rectangle 6"/>
          <p:cNvSpPr/>
          <p:nvPr/>
        </p:nvSpPr>
        <p:spPr>
          <a:xfrm>
            <a:off x="3810000" y="4383346"/>
            <a:ext cx="1712688" cy="41725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34290" tIns="17145" rIns="34290" bIns="1714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Order Processing</a:t>
            </a:r>
            <a:endParaRPr lang="en-US" sz="1200" kern="1200" dirty="0"/>
          </a:p>
        </p:txBody>
      </p:sp>
      <p:pic>
        <p:nvPicPr>
          <p:cNvPr id="1026" name="Picture 2" descr="C:\Users\Ben Dewey\AppData\Local\Microsoft\Windows\Temporary Internet Files\Low\Content.IE5\O5DI5K9N\j0431599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4495800"/>
            <a:ext cx="533400" cy="533400"/>
          </a:xfrm>
          <a:prstGeom prst="rect">
            <a:avLst/>
          </a:prstGeom>
          <a:noFill/>
        </p:spPr>
      </p:pic>
      <p:sp>
        <p:nvSpPr>
          <p:cNvPr id="63" name="Rectangle 62"/>
          <p:cNvSpPr/>
          <p:nvPr/>
        </p:nvSpPr>
        <p:spPr>
          <a:xfrm>
            <a:off x="609600" y="4343400"/>
            <a:ext cx="1828800" cy="6096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477000" y="2895600"/>
            <a:ext cx="1828800" cy="20574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810000" y="3733800"/>
            <a:ext cx="1752600" cy="5334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42" idx="2"/>
            <a:endCxn id="48" idx="0"/>
          </p:cNvCxnSpPr>
          <p:nvPr/>
        </p:nvCxnSpPr>
        <p:spPr>
          <a:xfrm rot="5400000">
            <a:off x="1344141" y="3562079"/>
            <a:ext cx="404431" cy="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</a:t>
            </a:r>
            <a:r>
              <a:rPr lang="en-US" dirty="0" smtClean="0"/>
              <a:t>Stonehenge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StockTrader</a:t>
            </a:r>
            <a:endParaRPr lang="en-US" dirty="0" smtClean="0"/>
          </a:p>
          <a:p>
            <a:pPr lvl="1"/>
            <a:r>
              <a:rPr lang="en-US" dirty="0" smtClean="0"/>
              <a:t>Metro</a:t>
            </a:r>
            <a:endParaRPr lang="en-US" dirty="0" smtClean="0"/>
          </a:p>
          <a:p>
            <a:pPr lvl="1"/>
            <a:r>
              <a:rPr lang="en-US" dirty="0" smtClean="0"/>
              <a:t>Federated Identity</a:t>
            </a:r>
          </a:p>
          <a:p>
            <a:pPr lvl="1"/>
            <a:r>
              <a:rPr lang="en-US" dirty="0" smtClean="0"/>
              <a:t>REST</a:t>
            </a:r>
          </a:p>
          <a:p>
            <a:pPr lvl="1"/>
            <a:r>
              <a:rPr lang="en-US" dirty="0" smtClean="0"/>
              <a:t>AMQP (Advanced Message Queuing Protocol)</a:t>
            </a:r>
          </a:p>
          <a:p>
            <a:r>
              <a:rPr lang="en-US" dirty="0" smtClean="0"/>
              <a:t>Whatever the community decides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the Apache Stonehenge Website</a:t>
            </a:r>
          </a:p>
          <a:p>
            <a:pPr lvl="1"/>
            <a:r>
              <a:rPr lang="en-US" dirty="0" smtClean="0">
                <a:hlinkClick r:id="rId3"/>
              </a:rPr>
              <a:t>http://incubator.apache.org/stonehenge</a:t>
            </a:r>
            <a:endParaRPr lang="en-US" dirty="0" smtClean="0"/>
          </a:p>
          <a:p>
            <a:r>
              <a:rPr lang="en-US" dirty="0" smtClean="0"/>
              <a:t>Join the Mailing List</a:t>
            </a:r>
          </a:p>
          <a:p>
            <a:r>
              <a:rPr lang="en-US" dirty="0" smtClean="0"/>
              <a:t>Follow along, join the discussion</a:t>
            </a:r>
          </a:p>
          <a:p>
            <a:r>
              <a:rPr lang="en-US" dirty="0" smtClean="0"/>
              <a:t>Download the code</a:t>
            </a:r>
          </a:p>
          <a:p>
            <a:r>
              <a:rPr lang="en-US" dirty="0" smtClean="0"/>
              <a:t>Run the interoperability labs</a:t>
            </a:r>
          </a:p>
          <a:p>
            <a:r>
              <a:rPr lang="en-US" dirty="0" smtClean="0"/>
              <a:t>Give us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Illustrate and develop best practices for interoperable applications that communicate via distributed protocols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Demonstrate interoperability between platforms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Provide sample code upon which SOA developers can build their own applications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Potentially identify interoperability issues and their solutions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Build confidence in cross-platform deployment of SOA technologies.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http://tbn1.google.com/images?q=tbn:N3lBhCGruhrsTM:http://www.agentgroup.unimore.it/pppj08/images/sun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7444" y="5715000"/>
            <a:ext cx="1021556" cy="457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WSO2 and Microsoft demonstrate interoperability at </a:t>
            </a:r>
            <a:r>
              <a:rPr lang="en-US" dirty="0" err="1" smtClean="0"/>
              <a:t>TechEd</a:t>
            </a:r>
            <a:r>
              <a:rPr lang="en-US" dirty="0" smtClean="0"/>
              <a:t> IT Pro 2008</a:t>
            </a:r>
          </a:p>
          <a:p>
            <a:pPr lvl="1"/>
            <a:r>
              <a:rPr lang="en-US" sz="1800" dirty="0" smtClean="0">
                <a:hlinkClick r:id="rId5"/>
              </a:rPr>
              <a:t>http://video.msn.com/video.aspx?mkt=en-us&amp;vid=7019fbb8-4d12-4f56-93a1-a39b9d2ccb00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Sun and Microsoft Demonstrate Metro contribution to Project Stonehenge at </a:t>
            </a:r>
            <a:r>
              <a:rPr lang="en-US" dirty="0" err="1" smtClean="0"/>
              <a:t>JavaOne</a:t>
            </a:r>
            <a:r>
              <a:rPr lang="en-US" dirty="0" smtClean="0"/>
              <a:t> in 2009</a:t>
            </a:r>
          </a:p>
          <a:p>
            <a:pPr lvl="1"/>
            <a:r>
              <a:rPr lang="en-US" sz="1800" dirty="0" smtClean="0">
                <a:hlinkClick r:id="rId6"/>
              </a:rPr>
              <a:t>http://java.sun.com/javaone/2009/playlist.jsp?pid=24744799001&amp;autoStart=on</a:t>
            </a:r>
            <a:endParaRPr lang="en-US" sz="1800" dirty="0" smtClean="0"/>
          </a:p>
        </p:txBody>
      </p:sp>
      <p:pic>
        <p:nvPicPr>
          <p:cNvPr id="4" name="Picture 3" descr="header-log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48387" y="3488835"/>
            <a:ext cx="1140557" cy="47356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0800" y="1676400"/>
            <a:ext cx="2169764" cy="1566777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4" descr="C:\Program Files\Microsoft Resource DVD Artwork\DVD_ART\BoxShots_Logos\MICROSOFT\Microsoft logo and tagline.png"/>
          <p:cNvPicPr>
            <a:picLocks noChangeAspect="1" noChangeArrowheads="1"/>
          </p:cNvPicPr>
          <p:nvPr/>
        </p:nvPicPr>
        <p:blipFill>
          <a:blip r:embed="rId9" cstate="print">
            <a:lum bright="-100000"/>
          </a:blip>
          <a:srcRect t="-1784" r="23991" b="37611"/>
          <a:stretch>
            <a:fillRect/>
          </a:stretch>
        </p:blipFill>
        <p:spPr bwMode="auto">
          <a:xfrm>
            <a:off x="7519987" y="3641235"/>
            <a:ext cx="13192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10" cstate="print"/>
          <a:srcRect l="19375" t="14000" r="14375" b="12000"/>
          <a:stretch>
            <a:fillRect/>
          </a:stretch>
        </p:blipFill>
        <p:spPr bwMode="auto">
          <a:xfrm>
            <a:off x="6553200" y="4191000"/>
            <a:ext cx="1905000" cy="1329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4" descr="C:\Program Files\Microsoft Resource DVD Artwork\DVD_ART\BoxShots_Logos\MICROSOFT\Microsoft logo and tagline.png"/>
          <p:cNvPicPr>
            <a:picLocks noChangeAspect="1" noChangeArrowheads="1"/>
          </p:cNvPicPr>
          <p:nvPr/>
        </p:nvPicPr>
        <p:blipFill>
          <a:blip r:embed="rId9" cstate="print">
            <a:lum bright="-100000"/>
          </a:blip>
          <a:srcRect t="-1784" r="23991" b="37611"/>
          <a:stretch>
            <a:fillRect/>
          </a:stretch>
        </p:blipFill>
        <p:spPr bwMode="auto">
          <a:xfrm>
            <a:off x="7467600" y="5867400"/>
            <a:ext cx="131921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Apache </a:t>
            </a:r>
            <a:r>
              <a:rPr lang="en-US" dirty="0" smtClean="0"/>
              <a:t>Stonehenge </a:t>
            </a:r>
            <a:r>
              <a:rPr lang="en-US" dirty="0" smtClean="0"/>
              <a:t>Homepage</a:t>
            </a:r>
          </a:p>
          <a:p>
            <a:pPr lvl="1"/>
            <a:r>
              <a:rPr lang="en-US" sz="2400" dirty="0" smtClean="0"/>
              <a:t>Bug Tracking, Wiki, Source Code, etc</a:t>
            </a:r>
          </a:p>
          <a:p>
            <a:pPr lvl="1"/>
            <a:r>
              <a:rPr lang="en-US" sz="2400" dirty="0" smtClean="0">
                <a:hlinkClick r:id="rId3"/>
              </a:rPr>
              <a:t>http://incubator.apache.org/stonehenge</a:t>
            </a:r>
            <a:endParaRPr lang="en-US" sz="2400" dirty="0" smtClean="0"/>
          </a:p>
          <a:p>
            <a:r>
              <a:rPr lang="en-US" dirty="0" smtClean="0"/>
              <a:t>Stonehenge </a:t>
            </a:r>
            <a:r>
              <a:rPr lang="en-US" dirty="0" smtClean="0"/>
              <a:t>Wiki, Installation Guides, Labs</a:t>
            </a:r>
          </a:p>
          <a:p>
            <a:pPr lvl="1"/>
            <a:r>
              <a:rPr lang="en-US" sz="2400" dirty="0" smtClean="0">
                <a:hlinkClick r:id="rId4"/>
              </a:rPr>
              <a:t>http://cwiki.apache.org/confluence/display/STONEHENGE</a:t>
            </a:r>
            <a:endParaRPr lang="en-US" sz="2400" dirty="0" smtClean="0"/>
          </a:p>
          <a:p>
            <a:r>
              <a:rPr lang="en-US" dirty="0" smtClean="0"/>
              <a:t>Ben Dewey’s Blog Getting Started Guide</a:t>
            </a:r>
          </a:p>
          <a:p>
            <a:pPr lvl="1"/>
            <a:r>
              <a:rPr lang="en-US" sz="2500" dirty="0" smtClean="0">
                <a:hlinkClick r:id="rId5"/>
              </a:rPr>
              <a:t>http://bendewey.wordpress.com</a:t>
            </a:r>
            <a:endParaRPr lang="en-US" sz="2500" dirty="0" smtClean="0"/>
          </a:p>
          <a:p>
            <a:r>
              <a:rPr lang="en-US" dirty="0" err="1" smtClean="0"/>
              <a:t>Kamaljit</a:t>
            </a:r>
            <a:r>
              <a:rPr lang="en-US" dirty="0" smtClean="0"/>
              <a:t> Bath’s Blog </a:t>
            </a:r>
            <a:r>
              <a:rPr lang="en-US" sz="2000" dirty="0" smtClean="0"/>
              <a:t>(Principal Program Manager, Microsoft)</a:t>
            </a:r>
          </a:p>
          <a:p>
            <a:pPr lvl="1"/>
            <a:r>
              <a:rPr lang="en-US" sz="2500" dirty="0" smtClean="0">
                <a:hlinkClick r:id="rId6"/>
              </a:rPr>
              <a:t>http://blogs.msdn.com/interoperability</a:t>
            </a:r>
            <a:endParaRPr lang="en-US" sz="2500" dirty="0" smtClean="0"/>
          </a:p>
          <a:p>
            <a:r>
              <a:rPr lang="en-US" dirty="0" err="1" smtClean="0"/>
              <a:t>ConnectedShow</a:t>
            </a:r>
            <a:r>
              <a:rPr lang="en-US" dirty="0" smtClean="0"/>
              <a:t> Podcast </a:t>
            </a:r>
            <a:r>
              <a:rPr lang="en-US" sz="2000" dirty="0" smtClean="0"/>
              <a:t>(</a:t>
            </a:r>
            <a:r>
              <a:rPr lang="en-US" sz="2000" dirty="0" err="1" smtClean="0"/>
              <a:t>Dimitry</a:t>
            </a:r>
            <a:r>
              <a:rPr lang="en-US" sz="2000" dirty="0" smtClean="0"/>
              <a:t> </a:t>
            </a:r>
            <a:r>
              <a:rPr lang="en-US" sz="2000" dirty="0" err="1" smtClean="0"/>
              <a:t>Lyalin</a:t>
            </a:r>
            <a:r>
              <a:rPr lang="en-US" sz="2000" dirty="0" smtClean="0"/>
              <a:t> &amp; Peter </a:t>
            </a:r>
            <a:r>
              <a:rPr lang="en-US" sz="2000" dirty="0" err="1" smtClean="0"/>
              <a:t>Laudati</a:t>
            </a:r>
            <a:r>
              <a:rPr lang="en-US" sz="2000" dirty="0" smtClean="0"/>
              <a:t>)</a:t>
            </a:r>
            <a:endParaRPr lang="en-US" dirty="0" smtClean="0"/>
          </a:p>
          <a:p>
            <a:pPr lvl="1"/>
            <a:r>
              <a:rPr lang="en-US" sz="2500" dirty="0" smtClean="0">
                <a:hlinkClick r:id="rId7"/>
              </a:rPr>
              <a:t>http://connectedshow.com/?Episode=8</a:t>
            </a:r>
            <a:endParaRPr lang="en-US" sz="2500" dirty="0" smtClean="0"/>
          </a:p>
          <a:p>
            <a:r>
              <a:rPr lang="en-US" dirty="0" smtClean="0"/>
              <a:t>Apache Foundation: Getting Involved</a:t>
            </a:r>
          </a:p>
          <a:p>
            <a:pPr lvl="1"/>
            <a:r>
              <a:rPr lang="en-US" sz="2500" dirty="0" smtClean="0">
                <a:hlinkClick r:id="rId8"/>
              </a:rPr>
              <a:t>http://apache.org/foundation/getinvolved.html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/>
              <a:t>Role </a:t>
            </a:r>
            <a:r>
              <a:rPr lang="en-US" sz="3600" dirty="0" smtClean="0"/>
              <a:t>(since April 2009)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.NET Install Documentation</a:t>
            </a:r>
          </a:p>
          <a:p>
            <a:r>
              <a:rPr lang="en-US" dirty="0" smtClean="0"/>
              <a:t>Redesigned .NET </a:t>
            </a:r>
            <a:r>
              <a:rPr lang="en-US" dirty="0" err="1" smtClean="0"/>
              <a:t>StockTrader</a:t>
            </a:r>
            <a:r>
              <a:rPr lang="en-US" dirty="0" smtClean="0"/>
              <a:t> Client</a:t>
            </a:r>
          </a:p>
          <a:p>
            <a:r>
              <a:rPr lang="en-US" dirty="0" smtClean="0"/>
              <a:t>Create </a:t>
            </a:r>
            <a:r>
              <a:rPr lang="en-US" dirty="0" err="1" smtClean="0"/>
              <a:t>Interop</a:t>
            </a:r>
            <a:r>
              <a:rPr lang="en-US" dirty="0" smtClean="0"/>
              <a:t> Guide</a:t>
            </a:r>
          </a:p>
          <a:p>
            <a:r>
              <a:rPr lang="en-US" dirty="0" smtClean="0"/>
              <a:t>Provided various other code and wiki updates</a:t>
            </a:r>
          </a:p>
          <a:p>
            <a:r>
              <a:rPr lang="en-US" dirty="0" smtClean="0"/>
              <a:t>Release Manager for M2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SOA – </a:t>
            </a:r>
            <a:r>
              <a:rPr lang="en-US" sz="2400" dirty="0" smtClean="0"/>
              <a:t>Service-Oriented Architecture</a:t>
            </a:r>
          </a:p>
          <a:p>
            <a:r>
              <a:rPr lang="en-US" dirty="0" smtClean="0"/>
              <a:t>WS-* – </a:t>
            </a:r>
            <a:r>
              <a:rPr lang="en-US" sz="2400" dirty="0" smtClean="0"/>
              <a:t>Web Service Standards</a:t>
            </a:r>
          </a:p>
          <a:p>
            <a:r>
              <a:rPr lang="en-US" dirty="0" smtClean="0"/>
              <a:t>W3C- </a:t>
            </a:r>
            <a:r>
              <a:rPr lang="en-US" sz="2400" dirty="0" smtClean="0"/>
              <a:t>World Wide Web Consortium</a:t>
            </a:r>
          </a:p>
          <a:p>
            <a:r>
              <a:rPr lang="en-US" dirty="0" smtClean="0"/>
              <a:t>OASIS - </a:t>
            </a:r>
            <a:r>
              <a:rPr lang="en-US" sz="2400" dirty="0" smtClean="0"/>
              <a:t>Organization for the Advancement of Structured Information Standards</a:t>
            </a:r>
            <a:endParaRPr lang="en-US" dirty="0" smtClean="0"/>
          </a:p>
          <a:p>
            <a:r>
              <a:rPr lang="en-US" dirty="0" smtClean="0"/>
              <a:t>WCF – </a:t>
            </a:r>
            <a:r>
              <a:rPr lang="en-US" sz="2400" dirty="0" smtClean="0"/>
              <a:t>Windows Communication Foundation</a:t>
            </a:r>
            <a:endParaRPr lang="en-US" dirty="0" smtClean="0"/>
          </a:p>
          <a:p>
            <a:r>
              <a:rPr lang="en-US" dirty="0" smtClean="0"/>
              <a:t>AXIS2-Java/Metro – </a:t>
            </a:r>
            <a:r>
              <a:rPr lang="en-US" sz="2400" dirty="0" smtClean="0"/>
              <a:t>Java Web Services Frameworks</a:t>
            </a:r>
            <a:endParaRPr lang="en-US" dirty="0" smtClean="0"/>
          </a:p>
          <a:p>
            <a:r>
              <a:rPr lang="en-US" dirty="0" smtClean="0"/>
              <a:t>AXIS2-C (PHP) – </a:t>
            </a:r>
            <a:r>
              <a:rPr lang="en-US" sz="2400" dirty="0" smtClean="0"/>
              <a:t>C Web Services Framework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.NET Web </a:t>
            </a:r>
            <a:r>
              <a:rPr lang="en-US" dirty="0" smtClean="0"/>
              <a:t>Services(WS)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Past</a:t>
            </a:r>
          </a:p>
          <a:p>
            <a:pPr lvl="1"/>
            <a:r>
              <a:rPr lang="en-US" dirty="0" smtClean="0"/>
              <a:t>ASP.NET Web Services (ASMX)</a:t>
            </a:r>
          </a:p>
          <a:p>
            <a:pPr lvl="1"/>
            <a:r>
              <a:rPr lang="en-US" dirty="0" smtClean="0"/>
              <a:t>WSE (Web Service Extensions)</a:t>
            </a:r>
            <a:endParaRPr lang="en-US" dirty="0" smtClean="0"/>
          </a:p>
          <a:p>
            <a:r>
              <a:rPr lang="en-US" dirty="0" smtClean="0"/>
              <a:t>Present</a:t>
            </a:r>
          </a:p>
          <a:p>
            <a:pPr lvl="1"/>
            <a:r>
              <a:rPr lang="en-US" dirty="0" smtClean="0"/>
              <a:t>WCF (“Indigo”)</a:t>
            </a:r>
          </a:p>
          <a:p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Distributed Application Server (“Dublin”)</a:t>
            </a:r>
          </a:p>
          <a:p>
            <a:pPr lvl="1"/>
            <a:r>
              <a:rPr lang="en-US" dirty="0" smtClean="0"/>
              <a:t>MSE (</a:t>
            </a:r>
            <a:r>
              <a:rPr lang="en-US" dirty="0" smtClean="0"/>
              <a:t>Managed Services Engine)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SOAP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&lt;s:Envelope </a:t>
            </a:r>
            <a:r>
              <a:rPr lang="en-US" sz="2900" dirty="0" err="1" smtClean="0">
                <a:latin typeface="Lucida Console" pitchFamily="49" charset="0"/>
              </a:rPr>
              <a:t>xmlns:s</a:t>
            </a:r>
            <a:r>
              <a:rPr lang="en-US" sz="2900" dirty="0" smtClean="0">
                <a:latin typeface="Lucida Console" pitchFamily="49" charset="0"/>
              </a:rPr>
              <a:t>="http://schemas.xmlsoap.org/soap/envelope/"</a:t>
            </a:r>
            <a:r>
              <a:rPr lang="en-US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&lt;</a:t>
            </a:r>
            <a:r>
              <a:rPr lang="en-US" b="1" dirty="0" smtClean="0">
                <a:latin typeface="Lucida Console" pitchFamily="49" charset="0"/>
              </a:rPr>
              <a:t>s:Header</a:t>
            </a:r>
            <a:r>
              <a:rPr lang="en-US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&lt;a:Action&gt;</a:t>
            </a:r>
            <a:r>
              <a:rPr lang="en-US" dirty="0" err="1" smtClean="0">
                <a:latin typeface="Lucida Console" pitchFamily="49" charset="0"/>
              </a:rPr>
              <a:t>SubmitOrder</a:t>
            </a:r>
            <a:r>
              <a:rPr lang="en-US" dirty="0" smtClean="0">
                <a:latin typeface="Lucida Console" pitchFamily="49" charset="0"/>
              </a:rPr>
              <a:t>&lt;/a:Action&gt;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&lt;a:To&gt;http://26ny-stoneh-r2:8001/tradeorderprocessor&lt;/a:To&gt;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&lt;/</a:t>
            </a:r>
            <a:r>
              <a:rPr lang="en-US" b="1" dirty="0" smtClean="0">
                <a:latin typeface="Lucida Console" pitchFamily="49" charset="0"/>
              </a:rPr>
              <a:t>s:Header</a:t>
            </a:r>
            <a:r>
              <a:rPr lang="en-US" dirty="0" smtClean="0">
                <a:latin typeface="Lucida Console" pitchFamily="49" charset="0"/>
              </a:rPr>
              <a:t>&gt;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&lt;</a:t>
            </a:r>
            <a:r>
              <a:rPr lang="en-US" b="1" dirty="0" smtClean="0">
                <a:latin typeface="Lucida Console" pitchFamily="49" charset="0"/>
              </a:rPr>
              <a:t>s:Body</a:t>
            </a:r>
            <a:r>
              <a:rPr lang="en-US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&lt;SubmitOrder </a:t>
            </a:r>
            <a:r>
              <a:rPr lang="en-US" sz="2900" dirty="0" err="1" smtClean="0">
                <a:latin typeface="Lucida Console" pitchFamily="49" charset="0"/>
              </a:rPr>
              <a:t>xmlns</a:t>
            </a:r>
            <a:r>
              <a:rPr lang="en-US" sz="2900" dirty="0" smtClean="0">
                <a:latin typeface="Lucida Console" pitchFamily="49" charset="0"/>
              </a:rPr>
              <a:t>="http://Trade.TraderOrderHost"</a:t>
            </a:r>
            <a:r>
              <a:rPr lang="en-US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	&lt;order&gt;</a:t>
            </a:r>
          </a:p>
          <a:p>
            <a:pPr lvl="5">
              <a:buNone/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sz="2600" dirty="0" smtClean="0">
                <a:latin typeface="Lucida Console" pitchFamily="49" charset="0"/>
              </a:rPr>
              <a:t>&lt;a:orderID&gt;100000108&lt;/a:orderID&gt;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&lt;a:orderType&gt;buy&lt;/a:orderType&gt;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&lt;a:orderStatus&gt;open&lt;/a:orderStatus&gt;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&lt;a:openDate&gt;2009-07-14T23:07:13.3740234-04:00&lt;/a:openDate&gt;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&lt;a:completionDate&gt;0001-01-01T00:00:00&lt;/a:completionDate&gt;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&lt;a:quantity&gt;100&lt;/a:quantity&gt;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&lt;a:price&gt;1&lt;/a:price&gt;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&lt;a:orderFee&gt;15.95&lt;/a:orderFee&gt;</a:t>
            </a:r>
          </a:p>
          <a:p>
            <a:pPr lvl="5">
              <a:buNone/>
            </a:pPr>
            <a:r>
              <a:rPr lang="en-US" sz="2600" dirty="0" smtClean="0">
                <a:latin typeface="Lucida Console" pitchFamily="49" charset="0"/>
              </a:rPr>
              <a:t>	&lt;a:symbol&gt;s:3&lt;/a:symbol&gt;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	&lt;/order&gt;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&lt;/</a:t>
            </a:r>
            <a:r>
              <a:rPr lang="en-US" dirty="0" err="1" smtClean="0">
                <a:latin typeface="Lucida Console" pitchFamily="49" charset="0"/>
              </a:rPr>
              <a:t>SubmitOrder</a:t>
            </a:r>
            <a:r>
              <a:rPr lang="en-US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&lt;/</a:t>
            </a:r>
            <a:r>
              <a:rPr lang="en-US" b="1" dirty="0" smtClean="0">
                <a:latin typeface="Lucida Console" pitchFamily="49" charset="0"/>
              </a:rPr>
              <a:t>s:Body</a:t>
            </a:r>
            <a:r>
              <a:rPr lang="en-US" dirty="0" smtClean="0">
                <a:latin typeface="Lucida Console" pitchFamily="49" charset="0"/>
              </a:rPr>
              <a:t>&gt;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&lt;/s:Envelope&gt;</a:t>
            </a:r>
            <a:endParaRPr lang="en-US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WS-*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WS-Messaging</a:t>
            </a:r>
          </a:p>
          <a:p>
            <a:pPr lvl="1"/>
            <a:r>
              <a:rPr lang="en-US" dirty="0" smtClean="0"/>
              <a:t>SOAP (Packet, Envelope with a Header and a Body)</a:t>
            </a:r>
          </a:p>
          <a:p>
            <a:pPr lvl="1"/>
            <a:r>
              <a:rPr lang="en-US" dirty="0" smtClean="0"/>
              <a:t>WS-Addressing </a:t>
            </a:r>
            <a:r>
              <a:rPr lang="en-US" dirty="0" smtClean="0"/>
              <a:t>(To</a:t>
            </a:r>
            <a:r>
              <a:rPr lang="en-US" dirty="0" smtClean="0"/>
              <a:t>, From, Action)</a:t>
            </a:r>
          </a:p>
          <a:p>
            <a:r>
              <a:rPr lang="en-US" dirty="0" smtClean="0"/>
              <a:t>WS-</a:t>
            </a:r>
            <a:r>
              <a:rPr lang="en-US" dirty="0" err="1" smtClean="0"/>
              <a:t>MetaData</a:t>
            </a:r>
            <a:r>
              <a:rPr lang="en-US" dirty="0" smtClean="0"/>
              <a:t>  Exchange</a:t>
            </a:r>
          </a:p>
          <a:p>
            <a:pPr lvl="1"/>
            <a:r>
              <a:rPr lang="en-US" dirty="0" smtClean="0"/>
              <a:t>WS-Policy – (Envelope Requirements)</a:t>
            </a:r>
          </a:p>
          <a:p>
            <a:pPr lvl="1"/>
            <a:r>
              <a:rPr lang="en-US" dirty="0" smtClean="0"/>
              <a:t>WSDL – Web Services Definition Language (Policies, Types, Binding, Service)</a:t>
            </a:r>
          </a:p>
          <a:p>
            <a:r>
              <a:rPr lang="en-US" dirty="0" smtClean="0"/>
              <a:t>WS-Security</a:t>
            </a:r>
          </a:p>
          <a:p>
            <a:pPr lvl="1"/>
            <a:r>
              <a:rPr lang="en-US" dirty="0" smtClean="0"/>
              <a:t>WS-Signature – (Prevents Tampering)</a:t>
            </a:r>
          </a:p>
          <a:p>
            <a:pPr lvl="1"/>
            <a:r>
              <a:rPr lang="en-US" dirty="0" smtClean="0"/>
              <a:t>WS-Encryption – (Prevents Snooping)</a:t>
            </a:r>
          </a:p>
          <a:p>
            <a:pPr lvl="1"/>
            <a:r>
              <a:rPr lang="en-US" dirty="0" smtClean="0"/>
              <a:t>WS-Trust/Federation – (Authenticates and Provides Roles)</a:t>
            </a:r>
          </a:p>
          <a:p>
            <a:r>
              <a:rPr lang="en-US" dirty="0" smtClean="0"/>
              <a:t>WS-</a:t>
            </a:r>
            <a:r>
              <a:rPr lang="en-US" dirty="0" err="1" smtClean="0"/>
              <a:t>ReliableMessaging</a:t>
            </a:r>
            <a:r>
              <a:rPr lang="en-US" dirty="0" smtClean="0"/>
              <a:t> – </a:t>
            </a:r>
            <a:r>
              <a:rPr lang="en-US" sz="2800" dirty="0" smtClean="0"/>
              <a:t>Transactions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6488668"/>
            <a:ext cx="342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http://en.wikipedia.org/wiki/WS-*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SOAP Message </a:t>
            </a:r>
            <a:r>
              <a:rPr lang="en-US" sz="3600" dirty="0" smtClean="0"/>
              <a:t>(WS-Sec Header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Lucida Console" pitchFamily="49" charset="0"/>
              </a:rPr>
              <a:t>&lt;s:Header</a:t>
            </a:r>
            <a:r>
              <a:rPr lang="en-US" sz="2000" dirty="0" smtClean="0">
                <a:latin typeface="Lucida Console" pitchFamily="49" charset="0"/>
              </a:rPr>
              <a:t>&gt;</a:t>
            </a:r>
          </a:p>
          <a:p>
            <a:pPr>
              <a:buNone/>
            </a:pPr>
            <a:endParaRPr lang="en-US" sz="2000" dirty="0" smtClean="0">
              <a:latin typeface="Lucida Console" pitchFamily="49" charset="0"/>
            </a:endParaRPr>
          </a:p>
          <a:p>
            <a:pPr marL="696913">
              <a:buNone/>
            </a:pPr>
            <a:r>
              <a:rPr lang="en-US" sz="2000" dirty="0" smtClean="0">
                <a:latin typeface="Lucida Console" pitchFamily="49" charset="0"/>
              </a:rPr>
              <a:t>&lt;</a:t>
            </a:r>
            <a:r>
              <a:rPr lang="en-US" sz="2000" b="1" dirty="0" smtClean="0">
                <a:latin typeface="Lucida Console" pitchFamily="49" charset="0"/>
              </a:rPr>
              <a:t>a:Action</a:t>
            </a:r>
            <a:r>
              <a:rPr lang="en-US" sz="2000" dirty="0" smtClean="0">
                <a:latin typeface="Lucida Console" pitchFamily="49" charset="0"/>
              </a:rPr>
              <a:t> s:mustUnderstand="1" u:Id="_5"&gt;</a:t>
            </a:r>
            <a:r>
              <a:rPr lang="en-US" sz="2000" dirty="0" err="1" smtClean="0">
                <a:latin typeface="Lucida Console" pitchFamily="49" charset="0"/>
              </a:rPr>
              <a:t>SubmitOrder</a:t>
            </a:r>
            <a:r>
              <a:rPr lang="en-US" sz="2000" dirty="0" smtClean="0">
                <a:latin typeface="Lucida Console" pitchFamily="49" charset="0"/>
              </a:rPr>
              <a:t>&lt;/a:Action</a:t>
            </a:r>
            <a:r>
              <a:rPr lang="en-US" sz="2000" dirty="0" smtClean="0">
                <a:latin typeface="Lucida Console" pitchFamily="49" charset="0"/>
              </a:rPr>
              <a:t>&gt;</a:t>
            </a:r>
          </a:p>
          <a:p>
            <a:pPr marL="696913">
              <a:buNone/>
            </a:pPr>
            <a:endParaRPr lang="en-US" sz="2000" dirty="0" smtClean="0">
              <a:latin typeface="Lucida Console" pitchFamily="49" charset="0"/>
            </a:endParaRPr>
          </a:p>
          <a:p>
            <a:pPr marL="696913">
              <a:buNone/>
            </a:pPr>
            <a:r>
              <a:rPr lang="en-US" sz="2000" dirty="0" smtClean="0">
                <a:latin typeface="Lucida Console" pitchFamily="49" charset="0"/>
              </a:rPr>
              <a:t>&lt;</a:t>
            </a:r>
            <a:r>
              <a:rPr lang="en-US" sz="2000" b="1" dirty="0" smtClean="0">
                <a:latin typeface="Lucida Console" pitchFamily="49" charset="0"/>
              </a:rPr>
              <a:t>a:To</a:t>
            </a:r>
            <a:r>
              <a:rPr lang="en-US" sz="2000" dirty="0" smtClean="0">
                <a:latin typeface="Lucida Console" pitchFamily="49" charset="0"/>
              </a:rPr>
              <a:t> s:mustUnderstand="1" u:Id="_</a:t>
            </a:r>
            <a:r>
              <a:rPr lang="en-US" sz="2000" dirty="0" smtClean="0">
                <a:latin typeface="Lucida Console" pitchFamily="49" charset="0"/>
              </a:rPr>
              <a:t>6“&gt;http://localhost:8001/sec&lt;/</a:t>
            </a:r>
            <a:r>
              <a:rPr lang="en-US" sz="2000" dirty="0" smtClean="0">
                <a:latin typeface="Lucida Console" pitchFamily="49" charset="0"/>
              </a:rPr>
              <a:t>a:To</a:t>
            </a:r>
            <a:r>
              <a:rPr lang="en-US" sz="2000" dirty="0" smtClean="0">
                <a:latin typeface="Lucida Console" pitchFamily="49" charset="0"/>
              </a:rPr>
              <a:t>&gt;</a:t>
            </a:r>
          </a:p>
          <a:p>
            <a:pPr marL="696913">
              <a:buNone/>
            </a:pPr>
            <a:endParaRPr lang="en-US" sz="2000" dirty="0" smtClean="0">
              <a:latin typeface="Lucida Console" pitchFamily="49" charset="0"/>
            </a:endParaRPr>
          </a:p>
          <a:p>
            <a:pPr marL="696913">
              <a:buNone/>
            </a:pPr>
            <a:r>
              <a:rPr lang="en-US" sz="2000" dirty="0" smtClean="0">
                <a:latin typeface="Lucida Console" pitchFamily="49" charset="0"/>
              </a:rPr>
              <a:t>&lt;</a:t>
            </a:r>
            <a:r>
              <a:rPr lang="en-US" sz="2000" b="1" dirty="0" smtClean="0">
                <a:latin typeface="Lucida Console" pitchFamily="49" charset="0"/>
              </a:rPr>
              <a:t>o:Security</a:t>
            </a:r>
            <a:r>
              <a:rPr lang="en-US" sz="2000" dirty="0" smtClean="0">
                <a:latin typeface="Lucida Console" pitchFamily="49" charset="0"/>
              </a:rPr>
              <a:t> s:mustUnderstand="1" </a:t>
            </a:r>
            <a:r>
              <a:rPr lang="en-US" sz="2000" dirty="0" err="1" smtClean="0">
                <a:latin typeface="Lucida Console" pitchFamily="49" charset="0"/>
              </a:rPr>
              <a:t>xmlns:o</a:t>
            </a:r>
            <a:r>
              <a:rPr lang="en-US" sz="2000" dirty="0" smtClean="0">
                <a:latin typeface="Lucida Console" pitchFamily="49" charset="0"/>
              </a:rPr>
              <a:t>=</a:t>
            </a:r>
            <a:br>
              <a:rPr lang="en-US" sz="2000" dirty="0" smtClean="0">
                <a:latin typeface="Lucida Console" pitchFamily="49" charset="0"/>
              </a:rPr>
            </a:br>
            <a:r>
              <a:rPr lang="en-US" sz="2000" dirty="0" smtClean="0">
                <a:latin typeface="Lucida Console" pitchFamily="49" charset="0"/>
              </a:rPr>
              <a:t>“http</a:t>
            </a:r>
            <a:r>
              <a:rPr lang="en-US" sz="2000" dirty="0" smtClean="0">
                <a:latin typeface="Lucida Console" pitchFamily="49" charset="0"/>
              </a:rPr>
              <a:t>://</a:t>
            </a:r>
            <a:r>
              <a:rPr lang="en-US" sz="2000" dirty="0" smtClean="0">
                <a:latin typeface="Lucida Console" pitchFamily="49" charset="0"/>
              </a:rPr>
              <a:t>docs.oasis-open.org/wss/2004/01/oasis-200401-wss-wssecurity-secext-1.0.xsd” /&gt;</a:t>
            </a:r>
          </a:p>
          <a:p>
            <a:pPr marL="696913">
              <a:buNone/>
            </a:pPr>
            <a:endParaRPr lang="en-US" sz="20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Lucida Console" pitchFamily="49" charset="0"/>
              </a:rPr>
              <a:t>&lt;/s:Header&gt;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6269</TotalTime>
  <Words>1246</Words>
  <Application>Microsoft Office PowerPoint</Application>
  <PresentationFormat>On-screen Show (4:3)</PresentationFormat>
  <Paragraphs>400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Project Stonehenge for .NET</vt:lpstr>
      <vt:lpstr>What is Project Stonehenge?</vt:lpstr>
      <vt:lpstr>Goals</vt:lpstr>
      <vt:lpstr>My Role (since April 2009)</vt:lpstr>
      <vt:lpstr>Terms</vt:lpstr>
      <vt:lpstr>.NET Web Services(WS) Background</vt:lpstr>
      <vt:lpstr>Example SOAP Message</vt:lpstr>
      <vt:lpstr>WS-* Specifications</vt:lpstr>
      <vt:lpstr>Example SOAP Message (WS-Sec Header)</vt:lpstr>
      <vt:lpstr>Example SOAP Message (WS-Sec Element)</vt:lpstr>
      <vt:lpstr>Example SOAP Message (WS-Sec Body)</vt:lpstr>
      <vt:lpstr>Example SOAP Message (WS-Sec)</vt:lpstr>
      <vt:lpstr>Apache Stonehenge Project</vt:lpstr>
      <vt:lpstr>Apache Software Foundation</vt:lpstr>
      <vt:lpstr>Stonehenge Timeline</vt:lpstr>
      <vt:lpstr>Apache Stonehenge StockTrader Application</vt:lpstr>
      <vt:lpstr>StockTrader Application Overview</vt:lpstr>
      <vt:lpstr>StockTrader Interop Lab .NET, Java, PHP</vt:lpstr>
      <vt:lpstr>StockTrader Interop Lab - Diagram</vt:lpstr>
      <vt:lpstr>Apache Stonehenge StockTrader Application</vt:lpstr>
      <vt:lpstr>Scenario 1</vt:lpstr>
      <vt:lpstr>Scenario 2</vt:lpstr>
      <vt:lpstr>Scenario 3</vt:lpstr>
      <vt:lpstr>Scenario 4</vt:lpstr>
      <vt:lpstr>Scenario 5</vt:lpstr>
      <vt:lpstr>Scenario 6</vt:lpstr>
      <vt:lpstr>Scenario 7 </vt:lpstr>
      <vt:lpstr>Future of Stonehenge</vt:lpstr>
      <vt:lpstr>Call to Action</vt:lpstr>
      <vt:lpstr>Videos</vt:lpstr>
      <vt:lpstr>Links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Dewey</dc:creator>
  <cp:lastModifiedBy>Ben Dewey</cp:lastModifiedBy>
  <cp:revision>166</cp:revision>
  <dcterms:created xsi:type="dcterms:W3CDTF">2009-07-03T20:29:16Z</dcterms:created>
  <dcterms:modified xsi:type="dcterms:W3CDTF">2009-07-16T03:21:05Z</dcterms:modified>
</cp:coreProperties>
</file>