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6" r:id="rId3"/>
    <p:sldId id="27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2" r:id="rId22"/>
    <p:sldId id="279" r:id="rId23"/>
    <p:sldId id="277"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33"/>
    <a:srgbClr val="000000"/>
    <a:srgbClr val="E7FF01"/>
    <a:srgbClr val="FF97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94695" autoAdjust="0"/>
  </p:normalViewPr>
  <p:slideViewPr>
    <p:cSldViewPr>
      <p:cViewPr varScale="1">
        <p:scale>
          <a:sx n="69" d="100"/>
          <a:sy n="69" d="100"/>
        </p:scale>
        <p:origin x="-1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4A10AAF1-2B5E-4DE8-B5C9-66A7C51543DB}" type="datetimeFigureOut">
              <a:rPr lang="en-US"/>
              <a:pPr>
                <a:defRPr/>
              </a:pPr>
              <a:t>3/6/2010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35FD0718-E4E4-4E8B-9FCD-D1F548DF1A3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71B0AAD3-9F98-453A-AD05-A1F1C32A032E}" type="slidenum">
              <a:rPr lang="en-US" smtClean="0"/>
              <a:pPr>
                <a:defRPr/>
              </a:pPr>
              <a:t>3</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ADE6CAB-BAC1-4ACB-AC1C-CFB900270C0B}"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3A829E26-A1FC-43B9-A6A4-8A3100FCB5BA}" type="slidenum">
              <a:rPr lang="en-US" smtClean="0"/>
              <a:pPr>
                <a:defRPr/>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5599DBD8-ACC2-4841-BE98-925F1C0CC503}" type="slidenum">
              <a:rPr lang="en-US" smtClean="0"/>
              <a:pPr>
                <a:defRPr/>
              </a:pPr>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96AE1519-601B-4307-A885-66F3FF9CC119}" type="slidenum">
              <a:rPr lang="en-US" smtClean="0"/>
              <a:pPr>
                <a:defRPr/>
              </a:pPr>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C2B6ED9-45AD-443C-A5BD-1E6B69C1C84A}" type="slidenum">
              <a:rPr lang="en-US" smtClean="0"/>
              <a:pPr>
                <a:defRPr/>
              </a:pPr>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7204641F-3116-4DC2-ADED-726327165D51}" type="slidenum">
              <a:rPr lang="en-US" smtClean="0"/>
              <a:pPr>
                <a:defRPr/>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15617451-9122-4757-BE3F-ABD0E172695B}" type="slidenum">
              <a:rPr lang="en-US" smtClean="0"/>
              <a:pPr>
                <a:defRPr/>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80FFBFC-1BEB-4D7D-A084-53AD599D4531}" type="slidenum">
              <a:rPr lang="en-US" smtClean="0"/>
              <a:pPr>
                <a:defRPr/>
              </a:pPr>
              <a:t>5</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E13C4AAB-E568-4117-B2D3-81B41DD6A063}" type="slidenum">
              <a:rPr lang="en-US" smtClean="0"/>
              <a:pPr>
                <a:defRPr/>
              </a:pPr>
              <a:t>6</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B12DD51-8E4C-4414-BD39-3B5799FB7EA4}" type="slidenum">
              <a:rPr lang="en-US" smtClean="0"/>
              <a:pPr>
                <a:defRPr/>
              </a:pPr>
              <a:t>7</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567D756-AB70-4B12-9538-3A9F50F56DEB}" type="slidenum">
              <a:rPr lang="en-US" smtClean="0"/>
              <a:pPr>
                <a:defRPr/>
              </a:pPr>
              <a:t>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6DE8C200-6066-4E49-BD60-AB83B2F4B7EB}" type="slidenum">
              <a:rPr lang="en-US" smtClean="0"/>
              <a:pPr>
                <a:defRPr/>
              </a:pPr>
              <a:t>9</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62CD1FD-0DE1-478B-995C-DB425197AEFF}" type="slidenum">
              <a:rPr lang="en-US" smtClean="0"/>
              <a:pPr>
                <a:defRPr/>
              </a:pPr>
              <a:t>10</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87430C3-04B5-4CF4-91D9-D7AE0ED64BFA}" type="slidenum">
              <a:rPr lang="en-US" smtClean="0"/>
              <a:pPr>
                <a:defRPr/>
              </a:pPr>
              <a:t>11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772400" cy="1470025"/>
          </a:xfrm>
        </p:spPr>
        <p:txBody>
          <a:bodyPr/>
          <a:lstStyle>
            <a:lvl1pPr algn="ctr">
              <a:defRPr/>
            </a:lvl1pPr>
          </a:lstStyle>
          <a:p>
            <a:r>
              <a:rPr lang="en-US" smtClean="0"/>
              <a:t>Click to edit Master title style</a:t>
            </a:r>
            <a:endParaRPr lang="en-US"/>
          </a:p>
        </p:txBody>
      </p:sp>
      <p:sp>
        <p:nvSpPr>
          <p:cNvPr id="3" name="Subtitle 2"/>
          <p:cNvSpPr>
            <a:spLocks noGrp="1"/>
          </p:cNvSpPr>
          <p:nvPr>
            <p:ph type="subTitle" idx="1"/>
          </p:nvPr>
        </p:nvSpPr>
        <p:spPr>
          <a:xfrm>
            <a:off x="1371600" y="43434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95400"/>
            <a:ext cx="2057400" cy="4830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95400"/>
            <a:ext cx="6019800" cy="4830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nyaltnetcode.jpg"/>
          <p:cNvPicPr>
            <a:picLocks noChangeAspect="1"/>
          </p:cNvPicPr>
          <p:nvPr userDrawn="1"/>
        </p:nvPicPr>
        <p:blipFill>
          <a:blip r:embed="rId2" cstate="print"/>
          <a:stretch>
            <a:fillRect/>
          </a:stretch>
        </p:blipFill>
        <p:spPr>
          <a:xfrm>
            <a:off x="374650" y="1288179"/>
            <a:ext cx="5111750" cy="170391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2" name="Title 1"/>
          <p:cNvSpPr>
            <a:spLocks noGrp="1"/>
          </p:cNvSpPr>
          <p:nvPr>
            <p:ph type="ctrTitle"/>
          </p:nvPr>
        </p:nvSpPr>
        <p:spPr>
          <a:xfrm>
            <a:off x="685800" y="3276600"/>
            <a:ext cx="7772400" cy="1470025"/>
          </a:xfrm>
        </p:spPr>
        <p:txBody>
          <a:bodyPr/>
          <a:lstStyle>
            <a:lvl1pPr algn="ctr">
              <a:defRPr/>
            </a:lvl1pPr>
          </a:lstStyle>
          <a:p>
            <a:r>
              <a:rPr lang="en-US" smtClean="0"/>
              <a:t>Click to edit Master title style</a:t>
            </a:r>
            <a:endParaRPr lang="en-US"/>
          </a:p>
        </p:txBody>
      </p:sp>
      <p:sp>
        <p:nvSpPr>
          <p:cNvPr id="3" name="Subtitle 2"/>
          <p:cNvSpPr>
            <a:spLocks noGrp="1"/>
          </p:cNvSpPr>
          <p:nvPr>
            <p:ph type="subTitle" idx="1"/>
          </p:nvPr>
        </p:nvSpPr>
        <p:spPr>
          <a:xfrm>
            <a:off x="1371600" y="48768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81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66999"/>
            <a:ext cx="4040188" cy="3459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981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666999"/>
            <a:ext cx="4041775" cy="3459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715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90600"/>
            <a:ext cx="5111750" cy="5135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133600"/>
            <a:ext cx="3008313" cy="3992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0599"/>
            <a:ext cx="5486400" cy="3736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95400"/>
            <a:ext cx="2057400" cy="4830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95400"/>
            <a:ext cx="6019800" cy="4830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81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66999"/>
            <a:ext cx="4040188" cy="3459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981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666999"/>
            <a:ext cx="4041775" cy="34591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9715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990600"/>
            <a:ext cx="5111750" cy="5135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2133600"/>
            <a:ext cx="3008313" cy="3992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990599"/>
            <a:ext cx="5486400" cy="37369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0" y="152400"/>
            <a:ext cx="9144000" cy="762000"/>
          </a:xfrm>
          <a:prstGeom prst="rect">
            <a:avLst/>
          </a:prstGeom>
          <a:solidFill>
            <a:srgbClr val="FF97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7" name="Title Placeholder 1"/>
          <p:cNvSpPr>
            <a:spLocks noGrp="1"/>
          </p:cNvSpPr>
          <p:nvPr>
            <p:ph type="title"/>
          </p:nvPr>
        </p:nvSpPr>
        <p:spPr bwMode="auto">
          <a:xfrm>
            <a:off x="457200" y="106680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457200" y="2057400"/>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29" name="Picture 9" descr="Original Banner.jpg"/>
          <p:cNvPicPr>
            <a:picLocks noChangeAspect="1"/>
          </p:cNvPicPr>
          <p:nvPr/>
        </p:nvPicPr>
        <p:blipFill>
          <a:blip r:embed="rId13" cstate="print"/>
          <a:srcRect/>
          <a:stretch>
            <a:fillRect/>
          </a:stretch>
        </p:blipFill>
        <p:spPr bwMode="auto">
          <a:xfrm>
            <a:off x="0" y="152400"/>
            <a:ext cx="9144000" cy="69532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kern="1200">
          <a:solidFill>
            <a:srgbClr val="FF9700"/>
          </a:solidFill>
          <a:latin typeface="+mj-lt"/>
          <a:ea typeface="+mj-ea"/>
          <a:cs typeface="+mj-cs"/>
        </a:defRPr>
      </a:lvl1pPr>
      <a:lvl2pPr algn="l" rtl="0" eaLnBrk="0" fontAlgn="base" hangingPunct="0">
        <a:spcBef>
          <a:spcPct val="0"/>
        </a:spcBef>
        <a:spcAft>
          <a:spcPct val="0"/>
        </a:spcAft>
        <a:defRPr sz="4400">
          <a:solidFill>
            <a:srgbClr val="FF9700"/>
          </a:solidFill>
          <a:latin typeface="Calibri" pitchFamily="34" charset="0"/>
        </a:defRPr>
      </a:lvl2pPr>
      <a:lvl3pPr algn="l" rtl="0" eaLnBrk="0" fontAlgn="base" hangingPunct="0">
        <a:spcBef>
          <a:spcPct val="0"/>
        </a:spcBef>
        <a:spcAft>
          <a:spcPct val="0"/>
        </a:spcAft>
        <a:defRPr sz="4400">
          <a:solidFill>
            <a:srgbClr val="FF9700"/>
          </a:solidFill>
          <a:latin typeface="Calibri" pitchFamily="34" charset="0"/>
        </a:defRPr>
      </a:lvl3pPr>
      <a:lvl4pPr algn="l" rtl="0" eaLnBrk="0" fontAlgn="base" hangingPunct="0">
        <a:spcBef>
          <a:spcPct val="0"/>
        </a:spcBef>
        <a:spcAft>
          <a:spcPct val="0"/>
        </a:spcAft>
        <a:defRPr sz="4400">
          <a:solidFill>
            <a:srgbClr val="FF9700"/>
          </a:solidFill>
          <a:latin typeface="Calibri" pitchFamily="34" charset="0"/>
        </a:defRPr>
      </a:lvl4pPr>
      <a:lvl5pPr algn="l" rtl="0" eaLnBrk="0" fontAlgn="base" hangingPunct="0">
        <a:spcBef>
          <a:spcPct val="0"/>
        </a:spcBef>
        <a:spcAft>
          <a:spcPct val="0"/>
        </a:spcAft>
        <a:defRPr sz="4400">
          <a:solidFill>
            <a:srgbClr val="FF9700"/>
          </a:solidFill>
          <a:latin typeface="Calibri" pitchFamily="34" charset="0"/>
        </a:defRPr>
      </a:lvl5pPr>
      <a:lvl6pPr marL="457200" algn="l" rtl="0" fontAlgn="base">
        <a:spcBef>
          <a:spcPct val="0"/>
        </a:spcBef>
        <a:spcAft>
          <a:spcPct val="0"/>
        </a:spcAft>
        <a:defRPr sz="4400">
          <a:solidFill>
            <a:srgbClr val="FF9700"/>
          </a:solidFill>
          <a:latin typeface="Calibri" pitchFamily="34" charset="0"/>
        </a:defRPr>
      </a:lvl6pPr>
      <a:lvl7pPr marL="914400" algn="l" rtl="0" fontAlgn="base">
        <a:spcBef>
          <a:spcPct val="0"/>
        </a:spcBef>
        <a:spcAft>
          <a:spcPct val="0"/>
        </a:spcAft>
        <a:defRPr sz="4400">
          <a:solidFill>
            <a:srgbClr val="FF9700"/>
          </a:solidFill>
          <a:latin typeface="Calibri" pitchFamily="34" charset="0"/>
        </a:defRPr>
      </a:lvl7pPr>
      <a:lvl8pPr marL="1371600" algn="l" rtl="0" fontAlgn="base">
        <a:spcBef>
          <a:spcPct val="0"/>
        </a:spcBef>
        <a:spcAft>
          <a:spcPct val="0"/>
        </a:spcAft>
        <a:defRPr sz="4400">
          <a:solidFill>
            <a:srgbClr val="FF9700"/>
          </a:solidFill>
          <a:latin typeface="Calibri" pitchFamily="34" charset="0"/>
        </a:defRPr>
      </a:lvl8pPr>
      <a:lvl9pPr marL="1828800" algn="l" rtl="0" fontAlgn="base">
        <a:spcBef>
          <a:spcPct val="0"/>
        </a:spcBef>
        <a:spcAft>
          <a:spcPct val="0"/>
        </a:spcAft>
        <a:defRPr sz="4400">
          <a:solidFill>
            <a:srgbClr val="FF9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rgbClr val="FF9700"/>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rgbClr val="FF9700"/>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rgbClr val="FF9700"/>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rgbClr val="FF9700"/>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rgbClr val="FF9700"/>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Rectangle 6"/>
          <p:cNvSpPr/>
          <p:nvPr userDrawn="1"/>
        </p:nvSpPr>
        <p:spPr>
          <a:xfrm>
            <a:off x="0" y="381000"/>
            <a:ext cx="9144000" cy="533400"/>
          </a:xfrm>
          <a:prstGeom prst="rect">
            <a:avLst/>
          </a:prstGeom>
          <a:solidFill>
            <a:srgbClr val="FA73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US">
              <a:solidFill>
                <a:prstClr val="white"/>
              </a:solidFill>
            </a:endParaRPr>
          </a:p>
        </p:txBody>
      </p:sp>
      <p:sp>
        <p:nvSpPr>
          <p:cNvPr id="2" name="Title Placeholder 1"/>
          <p:cNvSpPr>
            <a:spLocks noGrp="1"/>
          </p:cNvSpPr>
          <p:nvPr>
            <p:ph type="title"/>
          </p:nvPr>
        </p:nvSpPr>
        <p:spPr>
          <a:xfrm>
            <a:off x="457200" y="1066800"/>
            <a:ext cx="8229600" cy="9144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2057400"/>
            <a:ext cx="8229600" cy="40687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F2BCC184-CBE3-4F29-A273-6F4E5CFA4DFC}" type="datetimeFigureOut">
              <a:rPr lang="en-US" smtClean="0">
                <a:solidFill>
                  <a:prstClr val="black">
                    <a:tint val="75000"/>
                  </a:prstClr>
                </a:solidFill>
                <a:latin typeface="Calibri"/>
              </a:rPr>
              <a:pPr fontAlgn="auto">
                <a:spcBef>
                  <a:spcPts val="0"/>
                </a:spcBef>
                <a:spcAft>
                  <a:spcPts val="0"/>
                </a:spcAft>
              </a:pPr>
              <a:t>3/6/2010</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DA23789E-EAA6-4211-80A8-DD190B7CC150}"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pic>
        <p:nvPicPr>
          <p:cNvPr id="10" name="Picture 9" descr="Agile_Firestarter_Logo2.jpg"/>
          <p:cNvPicPr>
            <a:picLocks noChangeAspect="1"/>
          </p:cNvPicPr>
          <p:nvPr userDrawn="1"/>
        </p:nvPicPr>
        <p:blipFill>
          <a:blip r:embed="rId13" cstate="print"/>
          <a:stretch>
            <a:fillRect/>
          </a:stretch>
        </p:blipFill>
        <p:spPr>
          <a:xfrm>
            <a:off x="7162800" y="381000"/>
            <a:ext cx="1619250" cy="539750"/>
          </a:xfrm>
          <a:prstGeom prst="rect">
            <a:avLst/>
          </a:prstGeom>
        </p:spPr>
      </p:pic>
      <p:sp>
        <p:nvSpPr>
          <p:cNvPr id="11" name="TextBox 10"/>
          <p:cNvSpPr txBox="1"/>
          <p:nvPr userDrawn="1"/>
        </p:nvSpPr>
        <p:spPr>
          <a:xfrm>
            <a:off x="381000" y="457200"/>
            <a:ext cx="2642903" cy="369332"/>
          </a:xfrm>
          <a:prstGeom prst="rect">
            <a:avLst/>
          </a:prstGeom>
          <a:noFill/>
        </p:spPr>
        <p:txBody>
          <a:bodyPr wrap="none" rtlCol="0">
            <a:spAutoFit/>
          </a:bodyPr>
          <a:lstStyle/>
          <a:p>
            <a:pPr fontAlgn="auto">
              <a:spcBef>
                <a:spcPts val="0"/>
              </a:spcBef>
              <a:spcAft>
                <a:spcPts val="0"/>
              </a:spcAft>
            </a:pPr>
            <a:r>
              <a:rPr lang="en-US" dirty="0" smtClean="0">
                <a:solidFill>
                  <a:prstClr val="white"/>
                </a:solidFill>
                <a:latin typeface="Calibri"/>
              </a:rPr>
              <a:t>New York City Spring 2010</a:t>
            </a:r>
            <a:endParaRPr lang="en-US" dirty="0">
              <a:solidFill>
                <a:prstClr val="white"/>
              </a:solidFill>
              <a:latin typeface="Calibri"/>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400" kern="1200" baseline="0">
          <a:solidFill>
            <a:srgbClr val="FA7305"/>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baseline="0">
          <a:solidFill>
            <a:srgbClr val="FA7305"/>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baseline="0">
          <a:solidFill>
            <a:srgbClr val="FA7305"/>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baseline="0">
          <a:solidFill>
            <a:srgbClr val="FA7305"/>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baseline="0">
          <a:solidFill>
            <a:srgbClr val="FA7305"/>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baseline="0">
          <a:solidFill>
            <a:srgbClr val="FA7305"/>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witter.com/bendewey" TargetMode="External"/><Relationship Id="rId2" Type="http://schemas.openxmlformats.org/officeDocument/2006/relationships/hyperlink" Target="http://www.bendewey.com/blo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ui.jquery.com/"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docs.jquery.com/Plugins/Authoring"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ocs.jquery.com/UI"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 Id="rId4" Type="http://schemas.openxmlformats.org/officeDocument/2006/relationships/hyperlink" Target="http://docs.jquery.com/UI/Effects"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themeroller.co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7.xml"/><Relationship Id="rId4" Type="http://schemas.openxmlformats.org/officeDocument/2006/relationships/image" Target="../media/image6.wmf"/></Relationships>
</file>

<file path=ppt/slides/_rels/slide20.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http://jquery.com/" TargetMode="External"/><Relationship Id="rId7" Type="http://schemas.openxmlformats.org/officeDocument/2006/relationships/hyperlink" Target="http://blog.jquery.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api.jquery.com/" TargetMode="External"/><Relationship Id="rId5" Type="http://schemas.openxmlformats.org/officeDocument/2006/relationships/hyperlink" Target="http://docs.jquery.com/" TargetMode="External"/><Relationship Id="rId4" Type="http://schemas.openxmlformats.org/officeDocument/2006/relationships/hyperlink" Target="http://ui.jquery.com/"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docs.jquery.com/Selector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304800" y="1295400"/>
            <a:ext cx="7772400" cy="1470025"/>
          </a:xfrm>
        </p:spPr>
        <p:txBody>
          <a:bodyPr/>
          <a:lstStyle/>
          <a:p>
            <a:pPr algn="l" eaLnBrk="1" hangingPunct="1"/>
            <a:r>
              <a:rPr lang="en-US" sz="5400" smtClean="0"/>
              <a:t>Building a Rich Internet Application with jQuery</a:t>
            </a:r>
          </a:p>
        </p:txBody>
      </p:sp>
      <p:sp>
        <p:nvSpPr>
          <p:cNvPr id="3" name="Subtitle 2"/>
          <p:cNvSpPr>
            <a:spLocks noGrp="1"/>
          </p:cNvSpPr>
          <p:nvPr>
            <p:ph type="subTitle" idx="1"/>
          </p:nvPr>
        </p:nvSpPr>
        <p:spPr>
          <a:xfrm>
            <a:off x="228600" y="4876800"/>
            <a:ext cx="8534400" cy="1905000"/>
          </a:xfrm>
        </p:spPr>
        <p:txBody>
          <a:bodyPr rtlCol="0">
            <a:normAutofit fontScale="70000" lnSpcReduction="20000"/>
          </a:bodyPr>
          <a:lstStyle/>
          <a:p>
            <a:pPr algn="r">
              <a:defRPr/>
            </a:pPr>
            <a:r>
              <a:rPr lang="en-US" dirty="0" smtClean="0"/>
              <a:t>Ben Dewey</a:t>
            </a:r>
          </a:p>
          <a:p>
            <a:pPr algn="r">
              <a:defRPr/>
            </a:pPr>
            <a:r>
              <a:rPr lang="en-US" dirty="0" err="1" smtClean="0"/>
              <a:t>twentysix</a:t>
            </a:r>
            <a:r>
              <a:rPr lang="en-US" dirty="0" smtClean="0"/>
              <a:t> </a:t>
            </a:r>
            <a:r>
              <a:rPr lang="en-US" dirty="0" smtClean="0"/>
              <a:t>New York</a:t>
            </a:r>
          </a:p>
          <a:p>
            <a:pPr algn="r">
              <a:defRPr/>
            </a:pPr>
            <a:endParaRPr lang="en-US" dirty="0" smtClean="0"/>
          </a:p>
          <a:p>
            <a:pPr algn="r">
              <a:defRPr/>
            </a:pPr>
            <a:r>
              <a:rPr lang="en-US" dirty="0" smtClean="0">
                <a:hlinkClick r:id="rId2"/>
              </a:rPr>
              <a:t>http://www.bendewey.com/blog</a:t>
            </a:r>
            <a:endParaRPr lang="en-US" dirty="0" smtClean="0"/>
          </a:p>
          <a:p>
            <a:pPr algn="r">
              <a:defRPr/>
            </a:pPr>
            <a:r>
              <a:rPr lang="en-US" dirty="0" smtClean="0">
                <a:hlinkClick r:id="rId3"/>
              </a:rPr>
              <a:t>http://twitter.com/bendewey</a:t>
            </a:r>
            <a:endParaRPr lang="en-US" dirty="0" smtClean="0"/>
          </a:p>
        </p:txBody>
      </p:sp>
      <p:sp>
        <p:nvSpPr>
          <p:cNvPr id="2052" name="TextBox 4"/>
          <p:cNvSpPr txBox="1">
            <a:spLocks noChangeArrowheads="1"/>
          </p:cNvSpPr>
          <p:nvPr/>
        </p:nvSpPr>
        <p:spPr bwMode="auto">
          <a:xfrm>
            <a:off x="1428750" y="3505200"/>
            <a:ext cx="6648450" cy="369888"/>
          </a:xfrm>
          <a:prstGeom prst="rect">
            <a:avLst/>
          </a:prstGeom>
          <a:noFill/>
          <a:ln w="9525">
            <a:noFill/>
            <a:miter lim="800000"/>
            <a:headEnd/>
            <a:tailEnd/>
          </a:ln>
        </p:spPr>
        <p:txBody>
          <a:bodyPr wrap="none">
            <a:spAutoFit/>
          </a:bodyPr>
          <a:lstStyle/>
          <a:p>
            <a:r>
              <a:rPr lang="en-US">
                <a:solidFill>
                  <a:schemeClr val="bg1"/>
                </a:solidFill>
              </a:rPr>
              <a:t>Fill this space with whatever you want (graphic, logo, whatever)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Events in jQuery</a:t>
            </a:r>
          </a:p>
        </p:txBody>
      </p:sp>
      <p:sp>
        <p:nvSpPr>
          <p:cNvPr id="3" name="Content Placeholder 2"/>
          <p:cNvSpPr>
            <a:spLocks noGrp="1"/>
          </p:cNvSpPr>
          <p:nvPr>
            <p:ph idx="1"/>
          </p:nvPr>
        </p:nvSpPr>
        <p:spPr/>
        <p:txBody>
          <a:bodyPr/>
          <a:lstStyle/>
          <a:p>
            <a:r>
              <a:rPr lang="en-US" smtClean="0"/>
              <a:t>Traditional Event Attributes in HTML</a:t>
            </a:r>
          </a:p>
          <a:p>
            <a:endParaRPr lang="en-US" smtClean="0"/>
          </a:p>
          <a:p>
            <a:r>
              <a:rPr lang="en-US" smtClean="0"/>
              <a:t>Event Binding occurs in script header tag</a:t>
            </a:r>
          </a:p>
          <a:p>
            <a:pPr lvl="1"/>
            <a:r>
              <a:rPr lang="en-US" sz="1600" smtClean="0"/>
              <a:t>Can go into and external .js file for cleanliness and reuse</a:t>
            </a:r>
          </a:p>
        </p:txBody>
      </p:sp>
      <p:sp>
        <p:nvSpPr>
          <p:cNvPr id="4" name="TextBox 3"/>
          <p:cNvSpPr txBox="1"/>
          <p:nvPr/>
        </p:nvSpPr>
        <p:spPr>
          <a:xfrm>
            <a:off x="990600" y="5181600"/>
            <a:ext cx="5638800" cy="1384300"/>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sz="1400" dirty="0">
                <a:latin typeface="Courier New" pitchFamily="49" charset="0"/>
                <a:cs typeface="Courier New" pitchFamily="49" charset="0"/>
              </a:rPr>
              <a:t>$(document).ready(function() {</a:t>
            </a:r>
          </a:p>
          <a:p>
            <a:pPr>
              <a:defRPr/>
            </a:pPr>
            <a:r>
              <a:rPr lang="en-US" sz="1400" dirty="0">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r>
              <a:rPr lang="en-US" sz="1400" dirty="0" err="1">
                <a:solidFill>
                  <a:srgbClr val="FF0000"/>
                </a:solidFill>
                <a:latin typeface="Courier New" pitchFamily="49" charset="0"/>
                <a:cs typeface="Courier New" pitchFamily="49" charset="0"/>
              </a:rPr>
              <a:t>myLink</a:t>
            </a:r>
            <a:r>
              <a:rPr lang="en-US" sz="1400" dirty="0">
                <a:solidFill>
                  <a:srgbClr val="FF0000"/>
                </a:solidFill>
                <a:latin typeface="Courier New" pitchFamily="49" charset="0"/>
                <a:cs typeface="Courier New" pitchFamily="49" charset="0"/>
              </a:rPr>
              <a:t>’</a:t>
            </a:r>
            <a:r>
              <a:rPr lang="en-US" sz="1400" dirty="0">
                <a:latin typeface="Courier New" pitchFamily="49" charset="0"/>
                <a:cs typeface="Courier New" pitchFamily="49" charset="0"/>
              </a:rPr>
              <a:t>).click(function(e) {</a:t>
            </a:r>
          </a:p>
          <a:p>
            <a:pPr>
              <a:defRPr/>
            </a:pP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e.preventDefault</a:t>
            </a:r>
            <a:r>
              <a:rPr lang="en-US" sz="1400" dirty="0">
                <a:latin typeface="Courier New" pitchFamily="49" charset="0"/>
                <a:cs typeface="Courier New" pitchFamily="49" charset="0"/>
              </a:rPr>
              <a:t>();</a:t>
            </a:r>
          </a:p>
          <a:p>
            <a:pPr>
              <a:defRPr/>
            </a:pPr>
            <a:r>
              <a:rPr lang="en-US" sz="1400" dirty="0">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a:t>
            </a:r>
            <a:r>
              <a:rPr lang="en-US" sz="1400" dirty="0" err="1">
                <a:solidFill>
                  <a:srgbClr val="FF0000"/>
                </a:solidFill>
                <a:latin typeface="Courier New" pitchFamily="49" charset="0"/>
                <a:cs typeface="Courier New" pitchFamily="49" charset="0"/>
              </a:rPr>
              <a:t>myDiv</a:t>
            </a:r>
            <a:r>
              <a:rPr lang="en-US" sz="1400" dirty="0">
                <a:solidFill>
                  <a:srgbClr val="FF0000"/>
                </a:solidFill>
                <a:latin typeface="Courier New" pitchFamily="49" charset="0"/>
                <a:cs typeface="Courier New" pitchFamily="49" charset="0"/>
              </a:rPr>
              <a:t>’</a:t>
            </a:r>
            <a:r>
              <a:rPr lang="en-US" sz="1400" dirty="0">
                <a:latin typeface="Courier New" pitchFamily="49" charset="0"/>
                <a:cs typeface="Courier New" pitchFamily="49" charset="0"/>
              </a:rPr>
              <a:t>).show();</a:t>
            </a:r>
          </a:p>
          <a:p>
            <a:pPr>
              <a:defRPr/>
            </a:pPr>
            <a:r>
              <a:rPr lang="en-US" sz="1400" dirty="0">
                <a:latin typeface="Courier New" pitchFamily="49" charset="0"/>
                <a:cs typeface="Courier New" pitchFamily="49" charset="0"/>
              </a:rPr>
              <a:t>	});</a:t>
            </a:r>
          </a:p>
          <a:p>
            <a:pPr>
              <a:defRPr/>
            </a:pPr>
            <a:r>
              <a:rPr lang="en-US" sz="1400" dirty="0">
                <a:latin typeface="Courier New" pitchFamily="49" charset="0"/>
                <a:cs typeface="Courier New" pitchFamily="49" charset="0"/>
              </a:rPr>
              <a:t>});</a:t>
            </a:r>
          </a:p>
        </p:txBody>
      </p:sp>
      <p:sp>
        <p:nvSpPr>
          <p:cNvPr id="5" name="TextBox 4"/>
          <p:cNvSpPr txBox="1"/>
          <p:nvPr/>
        </p:nvSpPr>
        <p:spPr>
          <a:xfrm>
            <a:off x="228600" y="2819400"/>
            <a:ext cx="8610600" cy="307975"/>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sz="1400" dirty="0">
                <a:latin typeface="Courier New" pitchFamily="49" charset="0"/>
                <a:cs typeface="Courier New" pitchFamily="49" charset="0"/>
              </a:rPr>
              <a:t>&lt;</a:t>
            </a:r>
            <a:r>
              <a:rPr lang="en-US" sz="1400" dirty="0">
                <a:solidFill>
                  <a:schemeClr val="accent1"/>
                </a:solidFill>
                <a:latin typeface="Courier New" pitchFamily="49" charset="0"/>
                <a:cs typeface="Courier New" pitchFamily="49" charset="0"/>
              </a:rPr>
              <a:t>a </a:t>
            </a:r>
            <a:r>
              <a:rPr lang="en-US" sz="1400" dirty="0" err="1">
                <a:solidFill>
                  <a:schemeClr val="accent1"/>
                </a:solidFill>
                <a:latin typeface="Courier New" pitchFamily="49" charset="0"/>
                <a:cs typeface="Courier New" pitchFamily="49" charset="0"/>
              </a:rPr>
              <a:t>href</a:t>
            </a:r>
            <a:r>
              <a:rPr lang="en-US" sz="1400" dirty="0">
                <a:latin typeface="Courier New" pitchFamily="49" charset="0"/>
                <a:cs typeface="Courier New" pitchFamily="49" charset="0"/>
              </a:rPr>
              <a:t>=</a:t>
            </a:r>
            <a:r>
              <a:rPr lang="en-US" sz="1400" dirty="0">
                <a:solidFill>
                  <a:srgbClr val="FF0000"/>
                </a:solidFill>
                <a:latin typeface="Courier New" pitchFamily="49" charset="0"/>
                <a:cs typeface="Courier New" pitchFamily="49" charset="0"/>
              </a:rPr>
              <a:t>“#”</a:t>
            </a:r>
            <a:r>
              <a:rPr lang="en-US" sz="1400" dirty="0">
                <a:latin typeface="Courier New" pitchFamily="49" charset="0"/>
                <a:cs typeface="Courier New" pitchFamily="49" charset="0"/>
              </a:rPr>
              <a:t> </a:t>
            </a:r>
            <a:r>
              <a:rPr lang="en-US" sz="1400" dirty="0">
                <a:solidFill>
                  <a:schemeClr val="accent1"/>
                </a:solidFill>
                <a:latin typeface="Courier New" pitchFamily="49" charset="0"/>
                <a:cs typeface="Courier New" pitchFamily="49" charset="0"/>
              </a:rPr>
              <a:t>class</a:t>
            </a:r>
            <a:r>
              <a:rPr lang="en-US" sz="1400" dirty="0">
                <a:latin typeface="Courier New" pitchFamily="49" charset="0"/>
                <a:cs typeface="Courier New" pitchFamily="49" charset="0"/>
              </a:rPr>
              <a:t>=</a:t>
            </a:r>
            <a:r>
              <a:rPr lang="en-US" sz="1400" dirty="0">
                <a:solidFill>
                  <a:srgbClr val="FF0000"/>
                </a:solidFill>
                <a:latin typeface="Courier New" pitchFamily="49" charset="0"/>
                <a:cs typeface="Courier New" pitchFamily="49" charset="0"/>
              </a:rPr>
              <a:t>“</a:t>
            </a:r>
            <a:r>
              <a:rPr lang="en-US" sz="1400" dirty="0" err="1">
                <a:solidFill>
                  <a:srgbClr val="FF0000"/>
                </a:solidFill>
                <a:latin typeface="Courier New" pitchFamily="49" charset="0"/>
                <a:cs typeface="Courier New" pitchFamily="49" charset="0"/>
              </a:rPr>
              <a:t>myLink</a:t>
            </a:r>
            <a:r>
              <a:rPr lang="en-US" sz="1400" dirty="0">
                <a:solidFill>
                  <a:srgbClr val="FF0000"/>
                </a:solidFill>
                <a:latin typeface="Courier New" pitchFamily="49" charset="0"/>
                <a:cs typeface="Courier New" pitchFamily="49" charset="0"/>
              </a:rPr>
              <a:t>” </a:t>
            </a:r>
            <a:r>
              <a:rPr lang="en-US" sz="1400" dirty="0" err="1">
                <a:solidFill>
                  <a:schemeClr val="accent1"/>
                </a:solidFill>
                <a:latin typeface="Courier New" pitchFamily="49" charset="0"/>
                <a:cs typeface="Courier New" pitchFamily="49" charset="0"/>
              </a:rPr>
              <a:t>onclick</a:t>
            </a:r>
            <a:r>
              <a:rPr lang="en-US" sz="1400" dirty="0">
                <a:latin typeface="Courier New" pitchFamily="49" charset="0"/>
                <a:cs typeface="Courier New" pitchFamily="49" charset="0"/>
              </a:rPr>
              <a:t>=</a:t>
            </a:r>
            <a:r>
              <a:rPr lang="en-US" sz="1400" dirty="0">
                <a:solidFill>
                  <a:srgbClr val="FF0000"/>
                </a:solidFill>
                <a:latin typeface="Courier New" pitchFamily="49" charset="0"/>
                <a:cs typeface="Courier New" pitchFamily="49" charset="0"/>
              </a:rPr>
              <a:t>“return </a:t>
            </a:r>
            <a:r>
              <a:rPr lang="en-US" sz="1400" dirty="0" err="1">
                <a:solidFill>
                  <a:srgbClr val="FF0000"/>
                </a:solidFill>
                <a:latin typeface="Courier New" pitchFamily="49" charset="0"/>
                <a:cs typeface="Courier New" pitchFamily="49" charset="0"/>
              </a:rPr>
              <a:t>showDiv</a:t>
            </a:r>
            <a:r>
              <a:rPr lang="en-US" sz="1400" dirty="0">
                <a:solidFill>
                  <a:srgbClr val="FF0000"/>
                </a:solidFill>
                <a:latin typeface="Courier New" pitchFamily="49" charset="0"/>
                <a:cs typeface="Courier New" pitchFamily="49" charset="0"/>
              </a:rPr>
              <a:t>(event);”</a:t>
            </a:r>
            <a:r>
              <a:rPr lang="en-US" sz="1400" dirty="0">
                <a:latin typeface="Courier New" pitchFamily="49" charset="0"/>
                <a:cs typeface="Courier New" pitchFamily="49" charset="0"/>
              </a:rPr>
              <a:t>&gt;Show my Div&lt;/</a:t>
            </a:r>
            <a:r>
              <a:rPr lang="en-US" sz="1400" dirty="0">
                <a:solidFill>
                  <a:schemeClr val="accent1"/>
                </a:solidFill>
                <a:latin typeface="Courier New" pitchFamily="49" charset="0"/>
                <a:cs typeface="Courier New" pitchFamily="49" charset="0"/>
              </a:rPr>
              <a:t>a</a:t>
            </a:r>
            <a:r>
              <a:rPr lang="en-US" sz="1400" dirty="0">
                <a:latin typeface="Courier New" pitchFamily="49" charset="0"/>
                <a:cs typeface="Courier New" pitchFamily="49" charset="0"/>
              </a:rPr>
              <a:t>&gt;</a:t>
            </a:r>
          </a:p>
        </p:txBody>
      </p:sp>
      <p:sp>
        <p:nvSpPr>
          <p:cNvPr id="7" name="&quot;No&quot; Symbol 6"/>
          <p:cNvSpPr/>
          <p:nvPr/>
        </p:nvSpPr>
        <p:spPr>
          <a:xfrm>
            <a:off x="4495800" y="2514600"/>
            <a:ext cx="838200" cy="838200"/>
          </a:xfrm>
          <a:prstGeom prst="noSmoking">
            <a:avLst/>
          </a:prstGeom>
          <a:solidFill>
            <a:srgbClr val="D60000">
              <a:alpha val="30196"/>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chemeClr val="tx1"/>
              </a:solidFill>
            </a:endParaRPr>
          </a:p>
        </p:txBody>
      </p:sp>
      <p:sp>
        <p:nvSpPr>
          <p:cNvPr id="8" name="Line Callout 1 (Border and Accent Bar) 7"/>
          <p:cNvSpPr/>
          <p:nvPr/>
        </p:nvSpPr>
        <p:spPr>
          <a:xfrm>
            <a:off x="6019800" y="4343400"/>
            <a:ext cx="2971800" cy="914400"/>
          </a:xfrm>
          <a:prstGeom prst="accentBorderCallout1">
            <a:avLst>
              <a:gd name="adj1" fmla="val 18750"/>
              <a:gd name="adj2" fmla="val -8333"/>
              <a:gd name="adj3" fmla="val 103677"/>
              <a:gd name="adj4" fmla="val -55709"/>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anchor="ctr"/>
          <a:lstStyle/>
          <a:p>
            <a:pPr algn="ctr">
              <a:defRPr/>
            </a:pPr>
            <a:r>
              <a:rPr lang="en-US" sz="1200" dirty="0">
                <a:solidFill>
                  <a:srgbClr val="C00000"/>
                </a:solidFill>
              </a:rPr>
              <a:t>Notice!</a:t>
            </a:r>
          </a:p>
          <a:p>
            <a:pPr algn="ctr">
              <a:defRPr/>
            </a:pPr>
            <a:r>
              <a:rPr lang="en-US" dirty="0"/>
              <a:t> </a:t>
            </a:r>
            <a:r>
              <a:rPr lang="en-US" sz="1200" dirty="0">
                <a:latin typeface="Courier New" pitchFamily="49" charset="0"/>
                <a:cs typeface="Courier New" pitchFamily="49" charset="0"/>
              </a:rPr>
              <a:t>$(document).ready</a:t>
            </a:r>
          </a:p>
          <a:p>
            <a:pPr algn="ctr">
              <a:defRPr/>
            </a:pPr>
            <a:r>
              <a:rPr lang="en-US" sz="1200" dirty="0">
                <a:cs typeface="Courier New" pitchFamily="49" charset="0"/>
              </a:rPr>
              <a:t>Instead of </a:t>
            </a:r>
          </a:p>
          <a:p>
            <a:pPr algn="ctr">
              <a:defRPr/>
            </a:pPr>
            <a:r>
              <a:rPr lang="en-US" sz="1200" dirty="0">
                <a:latin typeface="Courier New" pitchFamily="49" charset="0"/>
                <a:cs typeface="Courier New" pitchFamily="49" charset="0"/>
              </a:rPr>
              <a:t>&lt;body </a:t>
            </a:r>
            <a:r>
              <a:rPr lang="en-US" sz="1200" dirty="0" err="1">
                <a:latin typeface="Courier New" pitchFamily="49" charset="0"/>
                <a:cs typeface="Courier New" pitchFamily="49" charset="0"/>
              </a:rPr>
              <a:t>onload</a:t>
            </a:r>
            <a:r>
              <a:rPr lang="en-US" sz="1200" dirty="0">
                <a:latin typeface="Courier New" pitchFamily="49" charset="0"/>
                <a:cs typeface="Courier New" pitchFamily="49" charset="0"/>
              </a:rPr>
              <a:t>=“load()”&gt;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914400"/>
            <a:ext cx="8229600" cy="914400"/>
          </a:xfrm>
        </p:spPr>
        <p:txBody>
          <a:bodyPr/>
          <a:lstStyle/>
          <a:p>
            <a:r>
              <a:rPr lang="en-US" smtClean="0"/>
              <a:t>jQuery/Events and Callbacks</a:t>
            </a:r>
          </a:p>
        </p:txBody>
      </p:sp>
      <p:sp>
        <p:nvSpPr>
          <p:cNvPr id="4" name="TextBox 3"/>
          <p:cNvSpPr txBox="1"/>
          <p:nvPr/>
        </p:nvSpPr>
        <p:spPr>
          <a:xfrm>
            <a:off x="533400" y="1712913"/>
            <a:ext cx="8001000" cy="954087"/>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sz="1400" dirty="0">
                <a:latin typeface="Courier New" pitchFamily="49" charset="0"/>
                <a:cs typeface="Courier New" pitchFamily="49" charset="0"/>
              </a:rPr>
              <a:t>$(</a:t>
            </a:r>
            <a:r>
              <a:rPr lang="en-US" sz="1400" dirty="0">
                <a:solidFill>
                  <a:srgbClr val="FF0000"/>
                </a:solidFill>
                <a:latin typeface="Courier New" pitchFamily="49" charset="0"/>
                <a:cs typeface="Courier New" pitchFamily="49" charset="0"/>
              </a:rPr>
              <a:t>“.</a:t>
            </a:r>
            <a:r>
              <a:rPr lang="en-US" sz="1400" dirty="0" err="1">
                <a:solidFill>
                  <a:srgbClr val="FF0000"/>
                </a:solidFill>
                <a:latin typeface="Courier New" pitchFamily="49" charset="0"/>
                <a:cs typeface="Courier New" pitchFamily="49" charset="0"/>
              </a:rPr>
              <a:t>myLink</a:t>
            </a:r>
            <a:r>
              <a:rPr lang="en-US" sz="1400" dirty="0">
                <a:solidFill>
                  <a:srgbClr val="FF0000"/>
                </a:solidFill>
                <a:latin typeface="Courier New" pitchFamily="49" charset="0"/>
                <a:cs typeface="Courier New" pitchFamily="49" charset="0"/>
              </a:rPr>
              <a:t>”</a:t>
            </a:r>
            <a:r>
              <a:rPr lang="en-US" sz="1400" dirty="0">
                <a:latin typeface="Courier New" pitchFamily="49" charset="0"/>
                <a:cs typeface="Courier New" pitchFamily="49" charset="0"/>
              </a:rPr>
              <a:t>).click(function(e) {</a:t>
            </a:r>
          </a:p>
          <a:p>
            <a:pPr>
              <a:defRPr/>
            </a:pPr>
            <a:r>
              <a:rPr lang="en-US" sz="1400" dirty="0">
                <a:latin typeface="Courier New" pitchFamily="49" charset="0"/>
                <a:cs typeface="Courier New" pitchFamily="49" charset="0"/>
              </a:rPr>
              <a:t>	alert(</a:t>
            </a:r>
            <a:r>
              <a:rPr lang="en-US" sz="1400" dirty="0" err="1">
                <a:latin typeface="Courier New" pitchFamily="49" charset="0"/>
                <a:cs typeface="Courier New" pitchFamily="49" charset="0"/>
              </a:rPr>
              <a:t>this.href</a:t>
            </a:r>
            <a:r>
              <a:rPr lang="en-US" sz="1400" dirty="0">
                <a:latin typeface="Courier New" pitchFamily="49" charset="0"/>
                <a:cs typeface="Courier New" pitchFamily="49" charset="0"/>
              </a:rPr>
              <a:t>); </a:t>
            </a:r>
            <a:r>
              <a:rPr lang="en-US" sz="1400" dirty="0">
                <a:solidFill>
                  <a:srgbClr val="339933"/>
                </a:solidFill>
                <a:latin typeface="Courier New" pitchFamily="49" charset="0"/>
                <a:cs typeface="Courier New" pitchFamily="49" charset="0"/>
              </a:rPr>
              <a:t>// this is usually the context, </a:t>
            </a:r>
          </a:p>
          <a:p>
            <a:pPr>
              <a:defRPr/>
            </a:pPr>
            <a:r>
              <a:rPr lang="en-US" sz="1400" dirty="0">
                <a:solidFill>
                  <a:srgbClr val="339933"/>
                </a:solidFill>
                <a:latin typeface="Courier New" pitchFamily="49" charset="0"/>
                <a:cs typeface="Courier New" pitchFamily="49" charset="0"/>
              </a:rPr>
              <a:t>			 // here it’s the link</a:t>
            </a:r>
          </a:p>
          <a:p>
            <a:pPr>
              <a:defRPr/>
            </a:pPr>
            <a:r>
              <a:rPr lang="en-US" sz="1400" dirty="0">
                <a:latin typeface="Courier New" pitchFamily="49" charset="0"/>
                <a:cs typeface="Courier New" pitchFamily="49" charset="0"/>
              </a:rPr>
              <a:t>});</a:t>
            </a:r>
          </a:p>
        </p:txBody>
      </p:sp>
      <p:sp>
        <p:nvSpPr>
          <p:cNvPr id="5" name="TextBox 4"/>
          <p:cNvSpPr txBox="1"/>
          <p:nvPr/>
        </p:nvSpPr>
        <p:spPr>
          <a:xfrm>
            <a:off x="533400" y="4164013"/>
            <a:ext cx="8001000" cy="1169987"/>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sz="1400" dirty="0">
                <a:latin typeface="Courier New" pitchFamily="49" charset="0"/>
                <a:cs typeface="Courier New" pitchFamily="49" charset="0"/>
              </a:rPr>
              <a:t>$(</a:t>
            </a:r>
            <a:r>
              <a:rPr lang="en-US" sz="1400" dirty="0">
                <a:solidFill>
                  <a:srgbClr val="FF0000"/>
                </a:solidFill>
                <a:latin typeface="Courier New" pitchFamily="49" charset="0"/>
                <a:cs typeface="Courier New" pitchFamily="49" charset="0"/>
              </a:rPr>
              <a:t>“.</a:t>
            </a:r>
            <a:r>
              <a:rPr lang="en-US" sz="1400" dirty="0" err="1">
                <a:solidFill>
                  <a:srgbClr val="FF0000"/>
                </a:solidFill>
                <a:latin typeface="Courier New" pitchFamily="49" charset="0"/>
                <a:cs typeface="Courier New" pitchFamily="49" charset="0"/>
              </a:rPr>
              <a:t>myLink</a:t>
            </a:r>
            <a:r>
              <a:rPr lang="en-US" sz="1400" dirty="0" smtClean="0">
                <a:solidFill>
                  <a:srgbClr val="FF0000"/>
                </a:solidFill>
                <a:latin typeface="Courier New" pitchFamily="49" charset="0"/>
                <a:cs typeface="Courier New" pitchFamily="49" charset="0"/>
              </a:rPr>
              <a:t>”</a:t>
            </a:r>
            <a:r>
              <a:rPr lang="en-US" sz="1400" dirty="0" smtClean="0">
                <a:latin typeface="Courier New" pitchFamily="49" charset="0"/>
                <a:cs typeface="Courier New" pitchFamily="49" charset="0"/>
              </a:rPr>
              <a:t>).hover(function(e</a:t>
            </a:r>
            <a:r>
              <a:rPr lang="en-US" sz="1400" dirty="0">
                <a:latin typeface="Courier New" pitchFamily="49" charset="0"/>
                <a:cs typeface="Courier New" pitchFamily="49" charset="0"/>
              </a:rPr>
              <a:t>) {</a:t>
            </a:r>
          </a:p>
          <a:p>
            <a:pPr>
              <a:defRPr/>
            </a:pPr>
            <a:r>
              <a:rPr lang="en-US" sz="1400" dirty="0">
                <a:latin typeface="Courier New" pitchFamily="49" charset="0"/>
                <a:cs typeface="Courier New" pitchFamily="49" charset="0"/>
              </a:rPr>
              <a:t>	$(this).</a:t>
            </a:r>
            <a:r>
              <a:rPr lang="en-US" sz="1400" dirty="0" err="1">
                <a:latin typeface="Courier New" pitchFamily="49" charset="0"/>
                <a:cs typeface="Courier New" pitchFamily="49" charset="0"/>
              </a:rPr>
              <a:t>addClass</a:t>
            </a:r>
            <a:r>
              <a:rPr lang="en-US" sz="1400" dirty="0">
                <a:latin typeface="Courier New" pitchFamily="49" charset="0"/>
                <a:cs typeface="Courier New" pitchFamily="49" charset="0"/>
              </a:rPr>
              <a:t>(</a:t>
            </a:r>
            <a:r>
              <a:rPr lang="en-US" sz="1400" dirty="0">
                <a:solidFill>
                  <a:srgbClr val="FF0000"/>
                </a:solidFill>
                <a:latin typeface="Courier New" pitchFamily="49" charset="0"/>
                <a:cs typeface="Courier New" pitchFamily="49" charset="0"/>
              </a:rPr>
              <a:t>‘</a:t>
            </a:r>
            <a:r>
              <a:rPr lang="en-US" sz="1400" dirty="0" err="1">
                <a:solidFill>
                  <a:srgbClr val="FF0000"/>
                </a:solidFill>
                <a:latin typeface="Courier New" pitchFamily="49" charset="0"/>
                <a:cs typeface="Courier New" pitchFamily="49" charset="0"/>
              </a:rPr>
              <a:t>redLink</a:t>
            </a:r>
            <a:r>
              <a:rPr lang="en-US" sz="1400" dirty="0">
                <a:solidFill>
                  <a:srgbClr val="FF0000"/>
                </a:solidFill>
                <a:latin typeface="Courier New" pitchFamily="49" charset="0"/>
                <a:cs typeface="Courier New" pitchFamily="49" charset="0"/>
              </a:rPr>
              <a:t>’</a:t>
            </a:r>
            <a:r>
              <a:rPr lang="en-US" sz="1400" dirty="0">
                <a:latin typeface="Courier New" pitchFamily="49" charset="0"/>
                <a:cs typeface="Courier New" pitchFamily="49" charset="0"/>
              </a:rPr>
              <a:t>); </a:t>
            </a:r>
            <a:r>
              <a:rPr lang="en-US" sz="1400" dirty="0">
                <a:solidFill>
                  <a:srgbClr val="339933"/>
                </a:solidFill>
                <a:latin typeface="Courier New" pitchFamily="49" charset="0"/>
                <a:cs typeface="Courier New" pitchFamily="49" charset="0"/>
              </a:rPr>
              <a:t>// sometimes theirs two callbacks</a:t>
            </a:r>
          </a:p>
          <a:p>
            <a:pPr>
              <a:defRPr/>
            </a:pPr>
            <a:r>
              <a:rPr lang="en-US" sz="1400" dirty="0">
                <a:latin typeface="Courier New" pitchFamily="49" charset="0"/>
                <a:cs typeface="Courier New" pitchFamily="49" charset="0"/>
              </a:rPr>
              <a:t>}, function(e) {</a:t>
            </a:r>
          </a:p>
          <a:p>
            <a:pPr>
              <a:defRPr/>
            </a:pPr>
            <a:r>
              <a:rPr lang="en-US" sz="1400" dirty="0">
                <a:latin typeface="Courier New" pitchFamily="49" charset="0"/>
                <a:cs typeface="Courier New" pitchFamily="49" charset="0"/>
              </a:rPr>
              <a:t>	$(this).</a:t>
            </a:r>
            <a:r>
              <a:rPr lang="en-US" sz="1400" dirty="0" err="1">
                <a:latin typeface="Courier New" pitchFamily="49" charset="0"/>
                <a:cs typeface="Courier New" pitchFamily="49" charset="0"/>
              </a:rPr>
              <a:t>removeClass</a:t>
            </a:r>
            <a:r>
              <a:rPr lang="en-US" sz="1400" dirty="0">
                <a:latin typeface="Courier New" pitchFamily="49" charset="0"/>
                <a:cs typeface="Courier New" pitchFamily="49" charset="0"/>
              </a:rPr>
              <a:t>(</a:t>
            </a:r>
            <a:r>
              <a:rPr lang="en-US" sz="1400" dirty="0">
                <a:solidFill>
                  <a:srgbClr val="FF0000"/>
                </a:solidFill>
                <a:latin typeface="Courier New" pitchFamily="49" charset="0"/>
                <a:cs typeface="Courier New" pitchFamily="49" charset="0"/>
              </a:rPr>
              <a:t>‘</a:t>
            </a:r>
            <a:r>
              <a:rPr lang="en-US" sz="1400" dirty="0" err="1">
                <a:solidFill>
                  <a:srgbClr val="FF0000"/>
                </a:solidFill>
                <a:latin typeface="Courier New" pitchFamily="49" charset="0"/>
                <a:cs typeface="Courier New" pitchFamily="49" charset="0"/>
              </a:rPr>
              <a:t>redLink</a:t>
            </a:r>
            <a:r>
              <a:rPr lang="en-US" sz="1400" dirty="0">
                <a:solidFill>
                  <a:srgbClr val="FF0000"/>
                </a:solidFill>
                <a:latin typeface="Courier New" pitchFamily="49" charset="0"/>
                <a:cs typeface="Courier New" pitchFamily="49" charset="0"/>
              </a:rPr>
              <a:t>’</a:t>
            </a:r>
            <a:r>
              <a:rPr lang="en-US" sz="1400" dirty="0">
                <a:latin typeface="Courier New" pitchFamily="49" charset="0"/>
                <a:cs typeface="Courier New" pitchFamily="49" charset="0"/>
              </a:rPr>
              <a:t>);</a:t>
            </a:r>
          </a:p>
          <a:p>
            <a:pPr>
              <a:defRPr/>
            </a:pPr>
            <a:r>
              <a:rPr lang="en-US" sz="1400" dirty="0">
                <a:latin typeface="Courier New" pitchFamily="49" charset="0"/>
                <a:cs typeface="Courier New" pitchFamily="49" charset="0"/>
              </a:rPr>
              <a:t>});</a:t>
            </a:r>
          </a:p>
        </p:txBody>
      </p:sp>
      <p:sp>
        <p:nvSpPr>
          <p:cNvPr id="6" name="TextBox 5"/>
          <p:cNvSpPr txBox="1"/>
          <p:nvPr/>
        </p:nvSpPr>
        <p:spPr>
          <a:xfrm>
            <a:off x="533400" y="5410200"/>
            <a:ext cx="8001000" cy="1169988"/>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sz="1400" dirty="0">
                <a:solidFill>
                  <a:srgbClr val="339933"/>
                </a:solidFill>
                <a:latin typeface="Courier New" pitchFamily="49" charset="0"/>
                <a:cs typeface="Courier New" pitchFamily="49" charset="0"/>
              </a:rPr>
              <a:t>// AJAX – use GET to read </a:t>
            </a:r>
            <a:r>
              <a:rPr lang="en-US" sz="1400" dirty="0" err="1">
                <a:solidFill>
                  <a:srgbClr val="339933"/>
                </a:solidFill>
                <a:latin typeface="Courier New" pitchFamily="49" charset="0"/>
                <a:cs typeface="Courier New" pitchFamily="49" charset="0"/>
              </a:rPr>
              <a:t>google</a:t>
            </a:r>
            <a:r>
              <a:rPr lang="en-US" sz="1400" dirty="0">
                <a:solidFill>
                  <a:srgbClr val="339933"/>
                </a:solidFill>
                <a:latin typeface="Courier New" pitchFamily="49" charset="0"/>
                <a:cs typeface="Courier New" pitchFamily="49" charset="0"/>
              </a:rPr>
              <a:t> results</a:t>
            </a:r>
          </a:p>
          <a:p>
            <a:pPr>
              <a:defRPr/>
            </a:pPr>
            <a:r>
              <a:rPr lang="en-US" sz="1400" dirty="0">
                <a:latin typeface="Courier New" pitchFamily="49" charset="0"/>
                <a:cs typeface="Courier New" pitchFamily="49" charset="0"/>
              </a:rPr>
              <a:t>$.get(</a:t>
            </a:r>
            <a:r>
              <a:rPr lang="en-US" sz="1400" dirty="0">
                <a:solidFill>
                  <a:srgbClr val="FF0000"/>
                </a:solidFill>
                <a:latin typeface="Courier New" pitchFamily="49" charset="0"/>
                <a:cs typeface="Courier New" pitchFamily="49" charset="0"/>
              </a:rPr>
              <a:t>“http://www.google.com/search”</a:t>
            </a:r>
            <a:r>
              <a:rPr lang="en-US" sz="1400" dirty="0">
                <a:latin typeface="Courier New" pitchFamily="49" charset="0"/>
                <a:cs typeface="Courier New" pitchFamily="49" charset="0"/>
              </a:rPr>
              <a:t>, {q : </a:t>
            </a:r>
            <a:r>
              <a:rPr lang="en-US" sz="1400" dirty="0">
                <a:solidFill>
                  <a:srgbClr val="FF0000"/>
                </a:solidFill>
                <a:latin typeface="Courier New" pitchFamily="49" charset="0"/>
                <a:cs typeface="Courier New" pitchFamily="49" charset="0"/>
              </a:rPr>
              <a:t>“</a:t>
            </a:r>
            <a:r>
              <a:rPr lang="en-US" sz="1400" dirty="0" err="1">
                <a:solidFill>
                  <a:srgbClr val="FF0000"/>
                </a:solidFill>
                <a:latin typeface="Courier New" pitchFamily="49" charset="0"/>
                <a:cs typeface="Courier New" pitchFamily="49" charset="0"/>
              </a:rPr>
              <a:t>jQuery</a:t>
            </a:r>
            <a:r>
              <a:rPr lang="en-US" sz="1400" dirty="0">
                <a:solidFill>
                  <a:srgbClr val="FF0000"/>
                </a:solidFill>
                <a:latin typeface="Courier New" pitchFamily="49" charset="0"/>
                <a:cs typeface="Courier New" pitchFamily="49" charset="0"/>
              </a:rPr>
              <a:t>”</a:t>
            </a:r>
            <a:r>
              <a:rPr lang="en-US" sz="1400" dirty="0">
                <a:latin typeface="Courier New" pitchFamily="49" charset="0"/>
                <a:cs typeface="Courier New" pitchFamily="49" charset="0"/>
              </a:rPr>
              <a:t>}, function(html) {</a:t>
            </a:r>
          </a:p>
          <a:p>
            <a:pPr>
              <a:defRPr/>
            </a:pPr>
            <a:r>
              <a:rPr lang="en-US" sz="1400" dirty="0">
                <a:latin typeface="Courier New" pitchFamily="49" charset="0"/>
                <a:cs typeface="Courier New" pitchFamily="49" charset="0"/>
              </a:rPr>
              <a:t>	alert(this); // the </a:t>
            </a:r>
            <a:r>
              <a:rPr lang="en-US" sz="1400" dirty="0" err="1">
                <a:latin typeface="Courier New" pitchFamily="49" charset="0"/>
                <a:cs typeface="Courier New" pitchFamily="49" charset="0"/>
              </a:rPr>
              <a:t>jquery</a:t>
            </a:r>
            <a:r>
              <a:rPr lang="en-US" sz="1400" dirty="0">
                <a:latin typeface="Courier New" pitchFamily="49" charset="0"/>
                <a:cs typeface="Courier New" pitchFamily="49" charset="0"/>
              </a:rPr>
              <a:t> </a:t>
            </a:r>
            <a:r>
              <a:rPr lang="en-US" sz="1400" dirty="0" err="1">
                <a:latin typeface="Courier New" pitchFamily="49" charset="0"/>
                <a:cs typeface="Courier New" pitchFamily="49" charset="0"/>
              </a:rPr>
              <a:t>ajax</a:t>
            </a:r>
            <a:r>
              <a:rPr lang="en-US" sz="1400" dirty="0">
                <a:latin typeface="Courier New" pitchFamily="49" charset="0"/>
                <a:cs typeface="Courier New" pitchFamily="49" charset="0"/>
              </a:rPr>
              <a:t> object</a:t>
            </a:r>
          </a:p>
          <a:p>
            <a:pPr>
              <a:defRPr/>
            </a:pPr>
            <a:r>
              <a:rPr lang="en-US" sz="1400" dirty="0">
                <a:latin typeface="Courier New" pitchFamily="49" charset="0"/>
                <a:cs typeface="Courier New" pitchFamily="49" charset="0"/>
              </a:rPr>
              <a:t>	alert(html); // the </a:t>
            </a:r>
            <a:r>
              <a:rPr lang="en-US" sz="1400" dirty="0" err="1">
                <a:latin typeface="Courier New" pitchFamily="49" charset="0"/>
                <a:cs typeface="Courier New" pitchFamily="49" charset="0"/>
              </a:rPr>
              <a:t>google</a:t>
            </a:r>
            <a:r>
              <a:rPr lang="en-US" sz="1400" dirty="0">
                <a:latin typeface="Courier New" pitchFamily="49" charset="0"/>
                <a:cs typeface="Courier New" pitchFamily="49" charset="0"/>
              </a:rPr>
              <a:t> html results</a:t>
            </a:r>
          </a:p>
          <a:p>
            <a:pPr>
              <a:defRPr/>
            </a:pPr>
            <a:r>
              <a:rPr lang="en-US" sz="1400" dirty="0">
                <a:latin typeface="Courier New" pitchFamily="49" charset="0"/>
                <a:cs typeface="Courier New" pitchFamily="49" charset="0"/>
              </a:rPr>
              <a:t>});</a:t>
            </a:r>
          </a:p>
        </p:txBody>
      </p:sp>
      <p:sp>
        <p:nvSpPr>
          <p:cNvPr id="7" name="TextBox 6"/>
          <p:cNvSpPr txBox="1"/>
          <p:nvPr/>
        </p:nvSpPr>
        <p:spPr>
          <a:xfrm>
            <a:off x="533400" y="2895600"/>
            <a:ext cx="8001000" cy="1169988"/>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a:spAutoFit/>
          </a:bodyPr>
          <a:lstStyle/>
          <a:p>
            <a:pPr>
              <a:defRPr/>
            </a:pPr>
            <a:r>
              <a:rPr lang="en-US" sz="1400" dirty="0">
                <a:latin typeface="Courier New" pitchFamily="49" charset="0"/>
                <a:cs typeface="Courier New" pitchFamily="49" charset="0"/>
              </a:rPr>
              <a:t>$(</a:t>
            </a:r>
            <a:r>
              <a:rPr lang="en-US" sz="1400" dirty="0">
                <a:solidFill>
                  <a:srgbClr val="FF0000"/>
                </a:solidFill>
                <a:latin typeface="Courier New" pitchFamily="49" charset="0"/>
                <a:cs typeface="Courier New" pitchFamily="49" charset="0"/>
              </a:rPr>
              <a:t>“.</a:t>
            </a:r>
            <a:r>
              <a:rPr lang="en-US" sz="1400" dirty="0" err="1">
                <a:solidFill>
                  <a:srgbClr val="FF0000"/>
                </a:solidFill>
                <a:latin typeface="Courier New" pitchFamily="49" charset="0"/>
                <a:cs typeface="Courier New" pitchFamily="49" charset="0"/>
              </a:rPr>
              <a:t>myLink</a:t>
            </a:r>
            <a:r>
              <a:rPr lang="en-US" sz="1400" dirty="0">
                <a:solidFill>
                  <a:srgbClr val="FF0000"/>
                </a:solidFill>
                <a:latin typeface="Courier New" pitchFamily="49" charset="0"/>
                <a:cs typeface="Courier New" pitchFamily="49" charset="0"/>
              </a:rPr>
              <a:t>”</a:t>
            </a:r>
            <a:r>
              <a:rPr lang="en-US" sz="1400" dirty="0">
                <a:latin typeface="Courier New" pitchFamily="49" charset="0"/>
                <a:cs typeface="Courier New" pitchFamily="49" charset="0"/>
              </a:rPr>
              <a:t>).click(</a:t>
            </a:r>
            <a:r>
              <a:rPr lang="en-US" sz="1400" dirty="0" err="1">
                <a:latin typeface="Courier New" pitchFamily="49" charset="0"/>
                <a:cs typeface="Courier New" pitchFamily="49" charset="0"/>
              </a:rPr>
              <a:t>myLinkClick</a:t>
            </a:r>
            <a:r>
              <a:rPr lang="en-US" sz="1400" dirty="0">
                <a:latin typeface="Courier New" pitchFamily="49" charset="0"/>
                <a:cs typeface="Courier New" pitchFamily="49" charset="0"/>
              </a:rPr>
              <a:t>);  </a:t>
            </a:r>
            <a:r>
              <a:rPr lang="en-US" sz="1400" dirty="0">
                <a:solidFill>
                  <a:srgbClr val="339933"/>
                </a:solidFill>
                <a:latin typeface="Courier New" pitchFamily="49" charset="0"/>
                <a:cs typeface="Courier New" pitchFamily="49" charset="0"/>
              </a:rPr>
              <a:t>// don’t have to be anonymous/inline</a:t>
            </a:r>
          </a:p>
          <a:p>
            <a:pPr>
              <a:defRPr/>
            </a:pPr>
            <a:endParaRPr lang="en-US" sz="1400" dirty="0">
              <a:latin typeface="Courier New" pitchFamily="49" charset="0"/>
              <a:cs typeface="Courier New" pitchFamily="49" charset="0"/>
            </a:endParaRPr>
          </a:p>
          <a:p>
            <a:pPr>
              <a:defRPr/>
            </a:pPr>
            <a:r>
              <a:rPr lang="en-US" sz="1400" dirty="0">
                <a:latin typeface="Courier New" pitchFamily="49" charset="0"/>
                <a:cs typeface="Courier New" pitchFamily="49" charset="0"/>
              </a:rPr>
              <a:t>function </a:t>
            </a:r>
            <a:r>
              <a:rPr lang="en-US" sz="1400" dirty="0" err="1">
                <a:latin typeface="Courier New" pitchFamily="49" charset="0"/>
                <a:cs typeface="Courier New" pitchFamily="49" charset="0"/>
              </a:rPr>
              <a:t>myLinkClick</a:t>
            </a:r>
            <a:r>
              <a:rPr lang="en-US" sz="1400" dirty="0">
                <a:latin typeface="Courier New" pitchFamily="49" charset="0"/>
                <a:cs typeface="Courier New" pitchFamily="49" charset="0"/>
              </a:rPr>
              <a:t>() {</a:t>
            </a:r>
          </a:p>
          <a:p>
            <a:pPr>
              <a:defRPr/>
            </a:pPr>
            <a:r>
              <a:rPr lang="en-US" sz="1400" dirty="0">
                <a:latin typeface="Courier New" pitchFamily="49" charset="0"/>
                <a:cs typeface="Courier New" pitchFamily="49" charset="0"/>
              </a:rPr>
              <a:t>	alert(</a:t>
            </a:r>
            <a:r>
              <a:rPr lang="en-US" sz="1400" dirty="0" err="1">
                <a:latin typeface="Courier New" pitchFamily="49" charset="0"/>
                <a:cs typeface="Courier New" pitchFamily="49" charset="0"/>
              </a:rPr>
              <a:t>this.href</a:t>
            </a:r>
            <a:r>
              <a:rPr lang="en-US" sz="1400" dirty="0">
                <a:latin typeface="Courier New" pitchFamily="49" charset="0"/>
                <a:cs typeface="Courier New" pitchFamily="49" charset="0"/>
              </a:rPr>
              <a:t>);</a:t>
            </a:r>
          </a:p>
          <a:p>
            <a:pPr>
              <a:defRPr/>
            </a:pPr>
            <a:r>
              <a:rPr lang="en-US" sz="1400" dirty="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smtClean="0"/>
              <a:t>jQuery UI / Plugins</a:t>
            </a:r>
          </a:p>
        </p:txBody>
      </p:sp>
      <p:sp>
        <p:nvSpPr>
          <p:cNvPr id="13315" name="Content Placeholder 2"/>
          <p:cNvSpPr>
            <a:spLocks noGrp="1"/>
          </p:cNvSpPr>
          <p:nvPr>
            <p:ph idx="1"/>
          </p:nvPr>
        </p:nvSpPr>
        <p:spPr/>
        <p:txBody>
          <a:bodyPr/>
          <a:lstStyle/>
          <a:p>
            <a:r>
              <a:rPr lang="en-US" sz="2800" smtClean="0"/>
              <a:t>jQuery UI Project </a:t>
            </a:r>
            <a:r>
              <a:rPr lang="en-US" sz="2800" smtClean="0">
                <a:hlinkClick r:id="rId3"/>
              </a:rPr>
              <a:t>http://ui.jquery.com</a:t>
            </a:r>
            <a:r>
              <a:rPr lang="en-US" sz="2800" smtClean="0"/>
              <a:t> has many nice plugins to use right out of the box</a:t>
            </a:r>
            <a:endParaRPr lang="en-US" sz="1600" smtClean="0"/>
          </a:p>
          <a:p>
            <a:r>
              <a:rPr lang="en-US" sz="2800" smtClean="0"/>
              <a:t>jQuery.com has great documentation for creating your own plugin (</a:t>
            </a:r>
            <a:r>
              <a:rPr lang="en-US" sz="2800" smtClean="0">
                <a:hlinkClick r:id="rId4"/>
              </a:rPr>
              <a:t>http://docs.jquery.com/Plugins/Authoring</a:t>
            </a:r>
            <a:r>
              <a:rPr lang="en-US" sz="2800" smtClean="0"/>
              <a:t>)</a:t>
            </a:r>
            <a:endParaRPr lang="en-US" sz="2000" smtClean="0"/>
          </a:p>
          <a:p>
            <a:r>
              <a:rPr lang="en-US" sz="2800" smtClean="0"/>
              <a:t>Common settings are used by default, first parameter provides options if needed</a:t>
            </a:r>
          </a:p>
          <a:p>
            <a:pPr lvl="1"/>
            <a:r>
              <a:rPr lang="en-US" sz="2400" smtClean="0"/>
              <a:t>$(</a:t>
            </a:r>
            <a:r>
              <a:rPr lang="en-US" sz="2400" smtClean="0">
                <a:solidFill>
                  <a:schemeClr val="tx1"/>
                </a:solidFill>
              </a:rPr>
              <a:t>‘.myList’</a:t>
            </a:r>
            <a:r>
              <a:rPr lang="en-US" sz="2400" smtClean="0"/>
              <a:t>).tabs();  // default</a:t>
            </a:r>
          </a:p>
          <a:p>
            <a:pPr lvl="1"/>
            <a:r>
              <a:rPr lang="en-US" sz="2400" smtClean="0"/>
              <a:t>$(</a:t>
            </a:r>
            <a:r>
              <a:rPr lang="en-US" sz="2400" smtClean="0">
                <a:solidFill>
                  <a:schemeClr val="tx1"/>
                </a:solidFill>
              </a:rPr>
              <a:t>‘.myList’</a:t>
            </a:r>
            <a:r>
              <a:rPr lang="en-US" sz="2400" smtClean="0"/>
              <a:t>).tabs( {option1:true, option2:</a:t>
            </a:r>
            <a:r>
              <a:rPr lang="en-US" sz="2400" smtClean="0">
                <a:solidFill>
                  <a:schemeClr val="tx1"/>
                </a:solidFill>
              </a:rPr>
              <a:t>’.handle’</a:t>
            </a:r>
            <a:r>
              <a:rPr lang="en-US" sz="2400" smtClean="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990600"/>
            <a:ext cx="8229600" cy="914400"/>
          </a:xfrm>
        </p:spPr>
        <p:txBody>
          <a:bodyPr/>
          <a:lstStyle/>
          <a:p>
            <a:r>
              <a:rPr lang="en-US" smtClean="0"/>
              <a:t>Current jQuery UI</a:t>
            </a:r>
          </a:p>
        </p:txBody>
      </p:sp>
      <p:sp>
        <p:nvSpPr>
          <p:cNvPr id="3" name="Content Placeholder 2"/>
          <p:cNvSpPr>
            <a:spLocks noGrp="1"/>
          </p:cNvSpPr>
          <p:nvPr>
            <p:ph sz="half" idx="1"/>
          </p:nvPr>
        </p:nvSpPr>
        <p:spPr/>
        <p:txBody>
          <a:bodyPr>
            <a:normAutofit fontScale="92500" lnSpcReduction="10000"/>
          </a:bodyPr>
          <a:lstStyle/>
          <a:p>
            <a:pPr>
              <a:defRPr/>
            </a:pPr>
            <a:r>
              <a:rPr lang="en-US" dirty="0" smtClean="0"/>
              <a:t>Widgets</a:t>
            </a:r>
          </a:p>
          <a:p>
            <a:pPr>
              <a:defRPr/>
            </a:pPr>
            <a:r>
              <a:rPr lang="en-US" sz="2000" dirty="0" smtClean="0">
                <a:hlinkClick r:id="rId3"/>
              </a:rPr>
              <a:t>http://docs.jquery.com/UI</a:t>
            </a:r>
            <a:endParaRPr lang="en-US" sz="2000" dirty="0" smtClean="0"/>
          </a:p>
          <a:p>
            <a:pPr lvl="1">
              <a:defRPr/>
            </a:pPr>
            <a:r>
              <a:rPr lang="en-US" dirty="0" smtClean="0"/>
              <a:t>Accordion</a:t>
            </a:r>
          </a:p>
          <a:p>
            <a:pPr lvl="1">
              <a:defRPr/>
            </a:pPr>
            <a:r>
              <a:rPr lang="en-US" dirty="0" err="1" smtClean="0"/>
              <a:t>Autocomplete</a:t>
            </a:r>
            <a:endParaRPr lang="en-US" dirty="0" smtClean="0"/>
          </a:p>
          <a:p>
            <a:pPr lvl="1">
              <a:defRPr/>
            </a:pPr>
            <a:r>
              <a:rPr lang="en-US" dirty="0" err="1" smtClean="0"/>
              <a:t>Datepicker</a:t>
            </a:r>
            <a:endParaRPr lang="en-US" dirty="0" smtClean="0"/>
          </a:p>
          <a:p>
            <a:pPr lvl="1">
              <a:defRPr/>
            </a:pPr>
            <a:r>
              <a:rPr lang="en-US" dirty="0" smtClean="0"/>
              <a:t>Dialog (</a:t>
            </a:r>
            <a:r>
              <a:rPr lang="en-US" dirty="0" err="1" smtClean="0"/>
              <a:t>LightBox</a:t>
            </a:r>
            <a:r>
              <a:rPr lang="en-US" dirty="0" smtClean="0"/>
              <a:t>)</a:t>
            </a:r>
          </a:p>
          <a:p>
            <a:pPr lvl="1">
              <a:defRPr/>
            </a:pPr>
            <a:r>
              <a:rPr lang="en-US" dirty="0" err="1" smtClean="0"/>
              <a:t>Progressbar</a:t>
            </a:r>
            <a:endParaRPr lang="en-US" dirty="0" smtClean="0"/>
          </a:p>
          <a:p>
            <a:pPr lvl="1">
              <a:defRPr/>
            </a:pPr>
            <a:r>
              <a:rPr lang="en-US" dirty="0" smtClean="0"/>
              <a:t>Slider</a:t>
            </a:r>
          </a:p>
          <a:p>
            <a:pPr lvl="1">
              <a:defRPr/>
            </a:pPr>
            <a:r>
              <a:rPr lang="en-US" dirty="0" smtClean="0"/>
              <a:t>Tabs</a:t>
            </a:r>
            <a:endParaRPr lang="en-US" dirty="0"/>
          </a:p>
        </p:txBody>
      </p:sp>
      <p:sp>
        <p:nvSpPr>
          <p:cNvPr id="4" name="Content Placeholder 3"/>
          <p:cNvSpPr>
            <a:spLocks noGrp="1"/>
          </p:cNvSpPr>
          <p:nvPr>
            <p:ph sz="half" idx="2"/>
          </p:nvPr>
        </p:nvSpPr>
        <p:spPr>
          <a:xfrm>
            <a:off x="4648200" y="1295400"/>
            <a:ext cx="4038600" cy="5562600"/>
          </a:xfrm>
        </p:spPr>
        <p:txBody>
          <a:bodyPr>
            <a:normAutofit fontScale="92500" lnSpcReduction="10000"/>
          </a:bodyPr>
          <a:lstStyle/>
          <a:p>
            <a:pPr>
              <a:defRPr/>
            </a:pPr>
            <a:r>
              <a:rPr lang="en-US" dirty="0" smtClean="0"/>
              <a:t>Effects</a:t>
            </a:r>
          </a:p>
          <a:p>
            <a:pPr>
              <a:defRPr/>
            </a:pPr>
            <a:r>
              <a:rPr lang="en-US" sz="2000" dirty="0" smtClean="0">
                <a:hlinkClick r:id="rId4"/>
              </a:rPr>
              <a:t>http://docs.jquery.com/UI/Effects</a:t>
            </a:r>
            <a:endParaRPr lang="en-US" sz="2000" dirty="0" smtClean="0"/>
          </a:p>
          <a:p>
            <a:pPr lvl="1">
              <a:defRPr/>
            </a:pPr>
            <a:r>
              <a:rPr lang="en-US" sz="2200" dirty="0" smtClean="0"/>
              <a:t>Blind</a:t>
            </a:r>
          </a:p>
          <a:p>
            <a:pPr lvl="1">
              <a:defRPr/>
            </a:pPr>
            <a:r>
              <a:rPr lang="en-US" sz="2200" dirty="0" smtClean="0"/>
              <a:t>Clip</a:t>
            </a:r>
          </a:p>
          <a:p>
            <a:pPr lvl="1">
              <a:defRPr/>
            </a:pPr>
            <a:r>
              <a:rPr lang="en-US" sz="2200" dirty="0" smtClean="0"/>
              <a:t>Drop</a:t>
            </a:r>
          </a:p>
          <a:p>
            <a:pPr lvl="1">
              <a:defRPr/>
            </a:pPr>
            <a:r>
              <a:rPr lang="en-US" sz="2200" dirty="0" smtClean="0"/>
              <a:t>Explode</a:t>
            </a:r>
          </a:p>
          <a:p>
            <a:pPr lvl="1">
              <a:defRPr/>
            </a:pPr>
            <a:r>
              <a:rPr lang="en-US" sz="2200" dirty="0" smtClean="0"/>
              <a:t>Fold</a:t>
            </a:r>
          </a:p>
          <a:p>
            <a:pPr lvl="1">
              <a:defRPr/>
            </a:pPr>
            <a:r>
              <a:rPr lang="en-US" sz="2200" dirty="0" smtClean="0"/>
              <a:t>Puff</a:t>
            </a:r>
          </a:p>
          <a:p>
            <a:pPr lvl="1">
              <a:defRPr/>
            </a:pPr>
            <a:r>
              <a:rPr lang="en-US" sz="2200" dirty="0" smtClean="0"/>
              <a:t>Slide</a:t>
            </a:r>
          </a:p>
          <a:p>
            <a:pPr lvl="1">
              <a:defRPr/>
            </a:pPr>
            <a:r>
              <a:rPr lang="en-US" sz="2200" dirty="0" smtClean="0"/>
              <a:t>Scale</a:t>
            </a:r>
          </a:p>
          <a:p>
            <a:pPr lvl="1">
              <a:defRPr/>
            </a:pPr>
            <a:r>
              <a:rPr lang="en-US" sz="2200" dirty="0" smtClean="0"/>
              <a:t>Size</a:t>
            </a:r>
          </a:p>
          <a:p>
            <a:pPr lvl="1">
              <a:defRPr/>
            </a:pPr>
            <a:r>
              <a:rPr lang="en-US" sz="2200" dirty="0" smtClean="0"/>
              <a:t>Pulsate</a:t>
            </a:r>
          </a:p>
          <a:p>
            <a:pPr lvl="1">
              <a:defRPr/>
            </a:pPr>
            <a:r>
              <a:rPr lang="en-US" sz="2200" dirty="0" smtClean="0"/>
              <a:t>Bounce</a:t>
            </a:r>
          </a:p>
          <a:p>
            <a:pPr lvl="1">
              <a:defRPr/>
            </a:pPr>
            <a:r>
              <a:rPr lang="en-US" sz="2200" dirty="0" smtClean="0"/>
              <a:t>Highlight</a:t>
            </a:r>
          </a:p>
          <a:p>
            <a:pPr lvl="1">
              <a:defRPr/>
            </a:pPr>
            <a:r>
              <a:rPr lang="en-US" sz="2200" dirty="0" smtClean="0"/>
              <a:t>Shake</a:t>
            </a:r>
          </a:p>
          <a:p>
            <a:pPr lvl="1">
              <a:defRPr/>
            </a:pPr>
            <a:r>
              <a:rPr lang="en-US" sz="2200" dirty="0" smtClean="0"/>
              <a:t>Transfer</a:t>
            </a:r>
            <a:endParaRPr lang="en-US" sz="1800" dirty="0" smtClean="0"/>
          </a:p>
        </p:txBody>
      </p:sp>
      <p:sp>
        <p:nvSpPr>
          <p:cNvPr id="5" name="TextBox 4"/>
          <p:cNvSpPr txBox="1"/>
          <p:nvPr/>
        </p:nvSpPr>
        <p:spPr>
          <a:xfrm>
            <a:off x="85725" y="6488113"/>
            <a:ext cx="1766830" cy="307777"/>
          </a:xfrm>
          <a:prstGeom prst="rect">
            <a:avLst/>
          </a:prstGeom>
          <a:noFill/>
        </p:spPr>
        <p:txBody>
          <a:bodyPr wrap="none">
            <a:spAutoFit/>
          </a:bodyPr>
          <a:lstStyle/>
          <a:p>
            <a:pPr>
              <a:defRPr/>
            </a:pPr>
            <a:r>
              <a:rPr lang="en-US" sz="1400" dirty="0">
                <a:solidFill>
                  <a:schemeClr val="accent6"/>
                </a:solidFill>
              </a:rPr>
              <a:t>As of version </a:t>
            </a:r>
            <a:r>
              <a:rPr lang="en-US" sz="1400" dirty="0" smtClean="0">
                <a:solidFill>
                  <a:schemeClr val="accent6"/>
                </a:solidFill>
              </a:rPr>
              <a:t>1.8rc3</a:t>
            </a:r>
            <a:endParaRPr lang="en-US" sz="1400" dirty="0">
              <a:solidFill>
                <a:schemeClr val="accent6"/>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914400"/>
            <a:ext cx="8229600" cy="914400"/>
          </a:xfrm>
        </p:spPr>
        <p:txBody>
          <a:bodyPr/>
          <a:lstStyle/>
          <a:p>
            <a:r>
              <a:rPr lang="en-US" sz="5400" smtClean="0"/>
              <a:t>ThemeRoller</a:t>
            </a:r>
          </a:p>
        </p:txBody>
      </p:sp>
      <p:sp>
        <p:nvSpPr>
          <p:cNvPr id="15363" name="Content Placeholder 2"/>
          <p:cNvSpPr>
            <a:spLocks noGrp="1"/>
          </p:cNvSpPr>
          <p:nvPr>
            <p:ph idx="1"/>
          </p:nvPr>
        </p:nvSpPr>
        <p:spPr>
          <a:xfrm>
            <a:off x="457200" y="1752600"/>
            <a:ext cx="8229600" cy="4572000"/>
          </a:xfrm>
        </p:spPr>
        <p:txBody>
          <a:bodyPr/>
          <a:lstStyle/>
          <a:p>
            <a:r>
              <a:rPr lang="en-US" sz="2800" smtClean="0"/>
              <a:t>jQuery has a very nice CSS Design app for use with their UI Plugins (</a:t>
            </a:r>
            <a:r>
              <a:rPr lang="en-US" sz="2800" smtClean="0">
                <a:hlinkClick r:id="rId3"/>
              </a:rPr>
              <a:t>http://www.themeroller.com</a:t>
            </a:r>
            <a:r>
              <a:rPr lang="en-US" sz="2800" smtClean="0"/>
              <a:t>)</a:t>
            </a:r>
          </a:p>
          <a:p>
            <a:endParaRPr lang="en-US" sz="2800" smtClean="0"/>
          </a:p>
        </p:txBody>
      </p:sp>
      <p:pic>
        <p:nvPicPr>
          <p:cNvPr id="15364" name="Picture 3" descr="themeroller.png"/>
          <p:cNvPicPr>
            <a:picLocks noChangeAspect="1"/>
          </p:cNvPicPr>
          <p:nvPr/>
        </p:nvPicPr>
        <p:blipFill>
          <a:blip r:embed="rId4" cstate="print"/>
          <a:srcRect/>
          <a:stretch>
            <a:fillRect/>
          </a:stretch>
        </p:blipFill>
        <p:spPr bwMode="auto">
          <a:xfrm>
            <a:off x="2209800" y="2957513"/>
            <a:ext cx="5184775" cy="46624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smtClean="0"/>
              <a:t>Getting Started</a:t>
            </a:r>
          </a:p>
        </p:txBody>
      </p:sp>
      <p:sp>
        <p:nvSpPr>
          <p:cNvPr id="3" name="Content Placeholder 2"/>
          <p:cNvSpPr>
            <a:spLocks noGrp="1"/>
          </p:cNvSpPr>
          <p:nvPr>
            <p:ph idx="1"/>
          </p:nvPr>
        </p:nvSpPr>
        <p:spPr/>
        <p:txBody>
          <a:bodyPr>
            <a:normAutofit/>
          </a:bodyPr>
          <a:lstStyle/>
          <a:p>
            <a:pPr>
              <a:defRPr/>
            </a:pPr>
            <a:r>
              <a:rPr lang="en-US" dirty="0" smtClean="0"/>
              <a:t>All you need to get started is the latest </a:t>
            </a:r>
            <a:r>
              <a:rPr lang="en-US" dirty="0" err="1" smtClean="0"/>
              <a:t>jQuery</a:t>
            </a:r>
            <a:r>
              <a:rPr lang="en-US" dirty="0" smtClean="0"/>
              <a:t> file</a:t>
            </a:r>
          </a:p>
          <a:p>
            <a:pPr>
              <a:defRPr/>
            </a:pPr>
            <a:r>
              <a:rPr lang="en-US" dirty="0" smtClean="0"/>
              <a:t>Include in your head tag</a:t>
            </a:r>
          </a:p>
          <a:p>
            <a:pPr>
              <a:buNone/>
              <a:defRPr/>
            </a:pPr>
            <a:r>
              <a:rPr lang="en-US" sz="1400" dirty="0" smtClean="0">
                <a:latin typeface="Courier New" pitchFamily="49" charset="0"/>
                <a:cs typeface="Courier New" pitchFamily="49" charset="0"/>
              </a:rPr>
              <a:t>	&lt;script type=</a:t>
            </a:r>
            <a:r>
              <a:rPr lang="en-US" sz="1400" dirty="0" smtClean="0">
                <a:solidFill>
                  <a:schemeClr val="tx1"/>
                </a:solidFill>
                <a:latin typeface="Courier New" pitchFamily="49" charset="0"/>
                <a:cs typeface="Courier New" pitchFamily="49" charset="0"/>
              </a:rPr>
              <a:t>“text/</a:t>
            </a:r>
            <a:r>
              <a:rPr lang="en-US" sz="1400" dirty="0" err="1" smtClean="0">
                <a:solidFill>
                  <a:schemeClr val="tx1"/>
                </a:solidFill>
                <a:latin typeface="Courier New" pitchFamily="49" charset="0"/>
                <a:cs typeface="Courier New" pitchFamily="49" charset="0"/>
              </a:rPr>
              <a:t>javascript</a:t>
            </a:r>
            <a:r>
              <a:rPr lang="en-US" sz="1400" dirty="0" smtClean="0">
                <a:solidFill>
                  <a:schemeClr val="tx1"/>
                </a:solidFill>
                <a:latin typeface="Courier New" pitchFamily="49" charset="0"/>
                <a:cs typeface="Courier New" pitchFamily="49" charset="0"/>
              </a:rPr>
              <a: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src</a:t>
            </a:r>
            <a:r>
              <a:rPr lang="en-US" sz="1400" dirty="0" smtClean="0">
                <a:latin typeface="Courier New" pitchFamily="49" charset="0"/>
                <a:cs typeface="Courier New" pitchFamily="49" charset="0"/>
              </a:rPr>
              <a:t>=</a:t>
            </a:r>
            <a:r>
              <a:rPr lang="en-US" sz="1400" dirty="0" smtClean="0">
                <a:solidFill>
                  <a:schemeClr val="tx1"/>
                </a:solidFill>
                <a:latin typeface="Courier New" pitchFamily="49" charset="0"/>
                <a:cs typeface="Courier New" pitchFamily="49" charset="0"/>
              </a:rPr>
              <a:t>“jquery-1.4.2.js”</a:t>
            </a:r>
            <a:r>
              <a:rPr lang="en-US" sz="1400" dirty="0" smtClean="0">
                <a:latin typeface="Courier New" pitchFamily="49" charset="0"/>
                <a:cs typeface="Courier New" pitchFamily="49" charset="0"/>
              </a:rPr>
              <a:t>&gt;&lt;/script&gt;</a:t>
            </a:r>
          </a:p>
          <a:p>
            <a:pPr>
              <a:defRPr/>
            </a:pPr>
            <a:endParaRPr lang="en-US" dirty="0" smtClean="0">
              <a:cs typeface="Courier New" pitchFamily="49" charset="0"/>
            </a:endParaRPr>
          </a:p>
          <a:p>
            <a:pPr>
              <a:defRPr/>
            </a:pPr>
            <a:r>
              <a:rPr lang="en-US" dirty="0" smtClean="0">
                <a:cs typeface="Courier New" pitchFamily="49" charset="0"/>
              </a:rPr>
              <a:t>jQueryUI.com contains a page to download a customizable and minified package.</a:t>
            </a:r>
          </a:p>
          <a:p>
            <a:pPr>
              <a:buNone/>
              <a:defRPr/>
            </a:pPr>
            <a:r>
              <a:rPr lang="en-US" sz="1600" dirty="0" smtClean="0">
                <a:latin typeface="Courier New" pitchFamily="49" charset="0"/>
                <a:cs typeface="Courier New" pitchFamily="49" charset="0"/>
              </a:rPr>
              <a:t>	</a:t>
            </a:r>
            <a:r>
              <a:rPr lang="en-US" sz="1400" dirty="0" smtClean="0">
                <a:latin typeface="Courier New" pitchFamily="49" charset="0"/>
                <a:cs typeface="Courier New" pitchFamily="49" charset="0"/>
              </a:rPr>
              <a:t>&lt;script type=</a:t>
            </a:r>
            <a:r>
              <a:rPr lang="en-US" sz="1400" dirty="0" smtClean="0">
                <a:solidFill>
                  <a:schemeClr val="tx1"/>
                </a:solidFill>
                <a:latin typeface="Courier New" pitchFamily="49" charset="0"/>
                <a:cs typeface="Courier New" pitchFamily="49" charset="0"/>
              </a:rPr>
              <a:t>“text/</a:t>
            </a:r>
            <a:r>
              <a:rPr lang="en-US" sz="1400" dirty="0" err="1" smtClean="0">
                <a:solidFill>
                  <a:schemeClr val="tx1"/>
                </a:solidFill>
                <a:latin typeface="Courier New" pitchFamily="49" charset="0"/>
                <a:cs typeface="Courier New" pitchFamily="49" charset="0"/>
              </a:rPr>
              <a:t>javascript</a:t>
            </a:r>
            <a:r>
              <a:rPr lang="en-US" sz="1400" dirty="0" smtClean="0">
                <a:solidFill>
                  <a:schemeClr val="tx1"/>
                </a:solidFill>
                <a:latin typeface="Courier New" pitchFamily="49" charset="0"/>
                <a:cs typeface="Courier New" pitchFamily="49" charset="0"/>
              </a:rPr>
              <a:t>”</a:t>
            </a:r>
            <a:r>
              <a:rPr lang="en-US" sz="1400" dirty="0" smtClean="0">
                <a:latin typeface="Courier New" pitchFamily="49" charset="0"/>
                <a:cs typeface="Courier New" pitchFamily="49" charset="0"/>
              </a:rPr>
              <a:t> </a:t>
            </a:r>
            <a:r>
              <a:rPr lang="en-US" sz="1400" dirty="0" err="1" smtClean="0">
                <a:latin typeface="Courier New" pitchFamily="49" charset="0"/>
                <a:cs typeface="Courier New" pitchFamily="49" charset="0"/>
              </a:rPr>
              <a:t>src</a:t>
            </a:r>
            <a:r>
              <a:rPr lang="en-US" sz="1400" dirty="0" smtClean="0">
                <a:latin typeface="Courier New" pitchFamily="49" charset="0"/>
                <a:cs typeface="Courier New" pitchFamily="49" charset="0"/>
              </a:rPr>
              <a:t>=</a:t>
            </a:r>
            <a:r>
              <a:rPr lang="en-US" sz="1400" dirty="0" smtClean="0">
                <a:solidFill>
                  <a:schemeClr val="tx1"/>
                </a:solidFill>
                <a:latin typeface="Courier New" pitchFamily="49" charset="0"/>
                <a:cs typeface="Courier New" pitchFamily="49" charset="0"/>
              </a:rPr>
              <a:t>“jquery-ui-1.7.2.custom.min.js”</a:t>
            </a:r>
            <a:r>
              <a:rPr lang="en-US" sz="1400" dirty="0" smtClean="0">
                <a:latin typeface="Courier New" pitchFamily="49" charset="0"/>
                <a:cs typeface="Courier New" pitchFamily="49" charset="0"/>
              </a:rPr>
              <a:t>&gt;</a:t>
            </a:r>
          </a:p>
          <a:p>
            <a:pPr>
              <a:buFont typeface="Arial" charset="0"/>
              <a:buNone/>
              <a:defRPr/>
            </a:pPr>
            <a:r>
              <a:rPr lang="en-US" sz="1400" dirty="0" smtClean="0">
                <a:latin typeface="Courier New" pitchFamily="49" charset="0"/>
                <a:cs typeface="Courier New" pitchFamily="49" charset="0"/>
              </a:rPr>
              <a:t>	&lt;/script&gt;</a:t>
            </a:r>
          </a:p>
          <a:p>
            <a:pPr>
              <a:buNone/>
              <a:defRPr/>
            </a:pPr>
            <a:r>
              <a:rPr lang="en-US" sz="1200" dirty="0" smtClean="0">
                <a:latin typeface="Courier New" pitchFamily="49" charset="0"/>
                <a:cs typeface="Courier New" pitchFamily="49" charset="0"/>
              </a:rPr>
              <a:t>	&lt;link type=</a:t>
            </a:r>
            <a:r>
              <a:rPr lang="en-US" sz="1200" dirty="0" smtClean="0">
                <a:solidFill>
                  <a:schemeClr val="tx1"/>
                </a:solidFill>
                <a:latin typeface="Courier New" pitchFamily="49" charset="0"/>
                <a:cs typeface="Courier New" pitchFamily="49" charset="0"/>
              </a:rPr>
              <a:t>“text/</a:t>
            </a:r>
            <a:r>
              <a:rPr lang="en-US" sz="1200" dirty="0" err="1" smtClean="0">
                <a:solidFill>
                  <a:schemeClr val="tx1"/>
                </a:solidFill>
                <a:latin typeface="Courier New" pitchFamily="49" charset="0"/>
                <a:cs typeface="Courier New" pitchFamily="49" charset="0"/>
              </a:rPr>
              <a:t>css</a:t>
            </a:r>
            <a:r>
              <a:rPr lang="en-US" sz="1200" dirty="0" smtClean="0">
                <a:solidFill>
                  <a:schemeClr val="tx1"/>
                </a:solidFill>
                <a:latin typeface="Courier New" pitchFamily="49" charset="0"/>
                <a:cs typeface="Courier New" pitchFamily="49" charset="0"/>
              </a:rPr>
              <a:t>”</a:t>
            </a:r>
            <a:r>
              <a:rPr lang="en-US" sz="1200" dirty="0" smtClean="0">
                <a:latin typeface="Courier New" pitchFamily="49" charset="0"/>
                <a:cs typeface="Courier New" pitchFamily="49" charset="0"/>
              </a:rPr>
              <a:t> </a:t>
            </a:r>
            <a:r>
              <a:rPr lang="en-US" sz="1200" dirty="0" err="1" smtClean="0">
                <a:latin typeface="Courier New" pitchFamily="49" charset="0"/>
                <a:cs typeface="Courier New" pitchFamily="49" charset="0"/>
              </a:rPr>
              <a:t>rel</a:t>
            </a:r>
            <a:r>
              <a:rPr lang="en-US" sz="1200" dirty="0" smtClean="0">
                <a:latin typeface="Courier New" pitchFamily="49" charset="0"/>
                <a:cs typeface="Courier New" pitchFamily="49" charset="0"/>
              </a:rPr>
              <a:t>=</a:t>
            </a:r>
            <a:r>
              <a:rPr lang="en-US" sz="1200" dirty="0" smtClean="0">
                <a:solidFill>
                  <a:schemeClr val="tx1"/>
                </a:solidFill>
                <a:latin typeface="Courier New" pitchFamily="49" charset="0"/>
                <a:cs typeface="Courier New" pitchFamily="49" charset="0"/>
              </a:rPr>
              <a:t>“</a:t>
            </a:r>
            <a:r>
              <a:rPr lang="en-US" sz="1200" dirty="0" err="1" smtClean="0">
                <a:solidFill>
                  <a:schemeClr val="tx1"/>
                </a:solidFill>
                <a:latin typeface="Courier New" pitchFamily="49" charset="0"/>
                <a:cs typeface="Courier New" pitchFamily="49" charset="0"/>
              </a:rPr>
              <a:t>stylesheet</a:t>
            </a:r>
            <a:r>
              <a:rPr lang="en-US" sz="1200" dirty="0" smtClean="0">
                <a:solidFill>
                  <a:schemeClr val="tx1"/>
                </a:solidFill>
                <a:latin typeface="Courier New" pitchFamily="49" charset="0"/>
                <a:cs typeface="Courier New" pitchFamily="49" charset="0"/>
              </a:rPr>
              <a:t>”</a:t>
            </a:r>
            <a:r>
              <a:rPr lang="en-US" sz="1200" dirty="0" smtClean="0">
                <a:latin typeface="Courier New" pitchFamily="49" charset="0"/>
                <a:cs typeface="Courier New" pitchFamily="49" charset="0"/>
              </a:rPr>
              <a:t> </a:t>
            </a:r>
            <a:r>
              <a:rPr lang="en-US" sz="1200" dirty="0" err="1" smtClean="0">
                <a:latin typeface="Courier New" pitchFamily="49" charset="0"/>
                <a:cs typeface="Courier New" pitchFamily="49" charset="0"/>
              </a:rPr>
              <a:t>href</a:t>
            </a:r>
            <a:r>
              <a:rPr lang="en-US" sz="1200" dirty="0" smtClean="0">
                <a:latin typeface="Courier New" pitchFamily="49" charset="0"/>
                <a:cs typeface="Courier New" pitchFamily="49" charset="0"/>
              </a:rPr>
              <a:t>=</a:t>
            </a:r>
            <a:r>
              <a:rPr lang="en-US" sz="1200" dirty="0" smtClean="0">
                <a:solidFill>
                  <a:schemeClr val="tx1"/>
                </a:solidFill>
                <a:latin typeface="Courier New" pitchFamily="49" charset="0"/>
                <a:cs typeface="Courier New" pitchFamily="49" charset="0"/>
              </a:rPr>
              <a:t>“jquery-ui-1.7.2.custom.css”</a:t>
            </a:r>
            <a:r>
              <a:rPr lang="en-US" sz="1200" dirty="0" smtClean="0">
                <a:latin typeface="Courier New" pitchFamily="49" charset="0"/>
                <a:cs typeface="Courier New" pitchFamily="49" charset="0"/>
              </a:rPr>
              <a:t> /&gt;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3"/>
          <p:cNvSpPr>
            <a:spLocks noGrp="1"/>
          </p:cNvSpPr>
          <p:nvPr>
            <p:ph type="ctrTitle"/>
          </p:nvPr>
        </p:nvSpPr>
        <p:spPr/>
        <p:txBody>
          <a:bodyPr/>
          <a:lstStyle/>
          <a:p>
            <a:pPr algn="r"/>
            <a:r>
              <a:rPr lang="en-US" smtClean="0"/>
              <a:t>Basic</a:t>
            </a:r>
            <a:br>
              <a:rPr lang="en-US" smtClean="0"/>
            </a:br>
            <a:r>
              <a:rPr lang="en-US" smtClean="0"/>
              <a:t>jQuery Demos</a:t>
            </a:r>
          </a:p>
        </p:txBody>
      </p:sp>
      <p:sp>
        <p:nvSpPr>
          <p:cNvPr id="18435" name="Subtitle 4"/>
          <p:cNvSpPr>
            <a:spLocks noGrp="1"/>
          </p:cNvSpPr>
          <p:nvPr>
            <p:ph type="subTitle" idx="1"/>
          </p:nvPr>
        </p:nvSpPr>
        <p:spPr/>
        <p:txBody>
          <a:bodyPr/>
          <a:lstStyle/>
          <a:p>
            <a:endParaRPr lang="en-US" smtClean="0"/>
          </a:p>
        </p:txBody>
      </p:sp>
      <p:pic>
        <p:nvPicPr>
          <p:cNvPr id="6" name="Picture 5" descr="11.jpg"/>
          <p:cNvPicPr>
            <a:picLocks noChangeAspect="1"/>
          </p:cNvPicPr>
          <p:nvPr/>
        </p:nvPicPr>
        <p:blipFill>
          <a:blip r:embed="rId3" cstate="print"/>
          <a:srcRect l="10000" t="16250" r="15000"/>
          <a:stretch>
            <a:fillRect/>
          </a:stretch>
        </p:blipFill>
        <p:spPr>
          <a:xfrm>
            <a:off x="609600" y="1724025"/>
            <a:ext cx="3124200" cy="4651375"/>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p:cNvSpPr>
            <a:spLocks noGrp="1"/>
          </p:cNvSpPr>
          <p:nvPr>
            <p:ph type="ctrTitle"/>
          </p:nvPr>
        </p:nvSpPr>
        <p:spPr/>
        <p:txBody>
          <a:bodyPr/>
          <a:lstStyle/>
          <a:p>
            <a:pPr algn="r"/>
            <a:r>
              <a:rPr lang="en-US" smtClean="0"/>
              <a:t>RIA Application</a:t>
            </a:r>
            <a:br>
              <a:rPr lang="en-US" smtClean="0"/>
            </a:br>
            <a:r>
              <a:rPr lang="en-US" smtClean="0"/>
              <a:t>with jQuery</a:t>
            </a:r>
          </a:p>
        </p:txBody>
      </p:sp>
      <p:sp>
        <p:nvSpPr>
          <p:cNvPr id="19459" name="Subtitle 4"/>
          <p:cNvSpPr>
            <a:spLocks noGrp="1"/>
          </p:cNvSpPr>
          <p:nvPr>
            <p:ph type="subTitle" idx="1"/>
          </p:nvPr>
        </p:nvSpPr>
        <p:spPr>
          <a:xfrm>
            <a:off x="1371600" y="4343400"/>
            <a:ext cx="7086600" cy="1752600"/>
          </a:xfrm>
        </p:spPr>
        <p:txBody>
          <a:bodyPr/>
          <a:lstStyle/>
          <a:p>
            <a:pPr algn="r"/>
            <a:r>
              <a:rPr lang="en-US" smtClean="0"/>
              <a:t>Automobile Administration Site</a:t>
            </a:r>
          </a:p>
          <a:p>
            <a:pPr algn="r"/>
            <a:endParaRPr lang="en-US" smtClean="0"/>
          </a:p>
        </p:txBody>
      </p:sp>
      <p:pic>
        <p:nvPicPr>
          <p:cNvPr id="19460" name="Picture 2" descr="C:\Users\Ben Dewey\AppData\Local\Microsoft\Windows\Temporary Internet Files\Low\Content.IE5\GZ3MM72R\j0440351[1].png"/>
          <p:cNvPicPr>
            <a:picLocks noChangeAspect="1" noChangeArrowheads="1"/>
          </p:cNvPicPr>
          <p:nvPr/>
        </p:nvPicPr>
        <p:blipFill>
          <a:blip r:embed="rId2" cstate="print"/>
          <a:srcRect/>
          <a:stretch>
            <a:fillRect/>
          </a:stretch>
        </p:blipFill>
        <p:spPr bwMode="auto">
          <a:xfrm>
            <a:off x="152400" y="4394200"/>
            <a:ext cx="3657600" cy="2311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Context</a:t>
            </a:r>
          </a:p>
        </p:txBody>
      </p:sp>
      <p:sp>
        <p:nvSpPr>
          <p:cNvPr id="20483" name="Content Placeholder 2"/>
          <p:cNvSpPr>
            <a:spLocks noGrp="1"/>
          </p:cNvSpPr>
          <p:nvPr>
            <p:ph idx="1"/>
          </p:nvPr>
        </p:nvSpPr>
        <p:spPr/>
        <p:txBody>
          <a:bodyPr/>
          <a:lstStyle/>
          <a:p>
            <a:r>
              <a:rPr lang="en-US" smtClean="0"/>
              <a:t>Bobby Bolivia’s Used Car Website</a:t>
            </a:r>
          </a:p>
          <a:p>
            <a:r>
              <a:rPr lang="en-US" smtClean="0"/>
              <a:t>Administration Pages Features</a:t>
            </a:r>
          </a:p>
          <a:p>
            <a:pPr lvl="1"/>
            <a:r>
              <a:rPr lang="en-US" smtClean="0"/>
              <a:t>List Automobiles</a:t>
            </a:r>
          </a:p>
          <a:p>
            <a:pPr lvl="1"/>
            <a:r>
              <a:rPr lang="en-US" smtClean="0"/>
              <a:t>Filter</a:t>
            </a:r>
          </a:p>
          <a:p>
            <a:pPr lvl="1"/>
            <a:r>
              <a:rPr lang="en-US" smtClean="0"/>
              <a:t>Delete Automobile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Process</a:t>
            </a:r>
          </a:p>
        </p:txBody>
      </p:sp>
      <p:sp>
        <p:nvSpPr>
          <p:cNvPr id="21507" name="Content Placeholder 2"/>
          <p:cNvSpPr>
            <a:spLocks noGrp="1"/>
          </p:cNvSpPr>
          <p:nvPr>
            <p:ph idx="1"/>
          </p:nvPr>
        </p:nvSpPr>
        <p:spPr/>
        <p:txBody>
          <a:bodyPr/>
          <a:lstStyle/>
          <a:p>
            <a:r>
              <a:rPr lang="en-US" sz="2800" dirty="0" smtClean="0"/>
              <a:t>Create Project</a:t>
            </a:r>
          </a:p>
          <a:p>
            <a:r>
              <a:rPr lang="en-US" sz="2800" dirty="0" smtClean="0"/>
              <a:t>Add jQuery-1.4.2.js</a:t>
            </a:r>
          </a:p>
          <a:p>
            <a:r>
              <a:rPr lang="en-US" sz="2800" dirty="0" smtClean="0"/>
              <a:t>Add Reference to Data Model</a:t>
            </a:r>
          </a:p>
          <a:p>
            <a:endParaRPr lang="en-US" sz="2800" dirty="0" smtClean="0"/>
          </a:p>
          <a:p>
            <a:r>
              <a:rPr lang="en-US" sz="2800" dirty="0" smtClean="0"/>
              <a:t>Add Reference to </a:t>
            </a:r>
            <a:r>
              <a:rPr lang="en-US" sz="2800" dirty="0" err="1" smtClean="0"/>
              <a:t>System.ServiceModel.Web</a:t>
            </a:r>
            <a:r>
              <a:rPr lang="en-US" sz="2800" dirty="0" smtClean="0"/>
              <a:t> (v3.5)</a:t>
            </a:r>
          </a:p>
          <a:p>
            <a:r>
              <a:rPr lang="en-US" sz="2800" dirty="0" smtClean="0"/>
              <a:t>Setup WCF Service</a:t>
            </a:r>
          </a:p>
          <a:p>
            <a:pPr lvl="1"/>
            <a:r>
              <a:rPr lang="en-US" sz="2400" dirty="0" smtClean="0"/>
              <a:t>Remove </a:t>
            </a:r>
            <a:r>
              <a:rPr lang="en-US" sz="2400" dirty="0" err="1" smtClean="0"/>
              <a:t>system.serviceModel</a:t>
            </a:r>
            <a:r>
              <a:rPr lang="en-US" sz="2400" dirty="0" smtClean="0"/>
              <a:t> from </a:t>
            </a:r>
            <a:r>
              <a:rPr lang="en-US" sz="2400" dirty="0" err="1" smtClean="0"/>
              <a:t>web.config</a:t>
            </a:r>
            <a:endParaRPr lang="en-US" sz="2400" dirty="0" smtClean="0"/>
          </a:p>
          <a:p>
            <a:pPr lvl="1"/>
            <a:r>
              <a:rPr lang="en-US" sz="2400" dirty="0" smtClean="0"/>
              <a:t>Apply the </a:t>
            </a:r>
            <a:r>
              <a:rPr lang="en-US" sz="2400" dirty="0" err="1" smtClean="0"/>
              <a:t>WebScriptServiceHostFactory</a:t>
            </a:r>
            <a:endParaRPr lang="en-US" sz="2400" dirty="0" smtClean="0"/>
          </a:p>
          <a:p>
            <a:r>
              <a:rPr lang="en-US" sz="2800" dirty="0" smtClean="0"/>
              <a:t>Call $.</a:t>
            </a:r>
            <a:r>
              <a:rPr lang="en-US" sz="2800" dirty="0" err="1" smtClean="0"/>
              <a:t>getJSON</a:t>
            </a:r>
            <a:endParaRPr lang="en-US" sz="2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304800" y="1219200"/>
            <a:ext cx="8610600" cy="609600"/>
          </a:xfrm>
          <a:prstGeom prst="rect">
            <a:avLst/>
          </a:prstGeom>
        </p:spPr>
        <p:txBody>
          <a:bodyPr/>
          <a:lstStyle/>
          <a:p>
            <a:pPr>
              <a:defRPr/>
            </a:pPr>
            <a:r>
              <a:rPr lang="en-US" sz="2500" dirty="0">
                <a:latin typeface="+mn-lt"/>
              </a:rPr>
              <a:t>We thank the following companies for their gracious sponsorship</a:t>
            </a:r>
          </a:p>
        </p:txBody>
      </p:sp>
      <p:sp>
        <p:nvSpPr>
          <p:cNvPr id="4" name="Title 1"/>
          <p:cNvSpPr txBox="1">
            <a:spLocks/>
          </p:cNvSpPr>
          <p:nvPr/>
        </p:nvSpPr>
        <p:spPr>
          <a:xfrm>
            <a:off x="1981200" y="1600200"/>
            <a:ext cx="4724400" cy="708025"/>
          </a:xfrm>
          <a:prstGeom prst="rect">
            <a:avLst/>
          </a:prstGeom>
        </p:spPr>
        <p:txBody>
          <a:bodyPr/>
          <a:lstStyle/>
          <a:p>
            <a:pPr algn="ctr">
              <a:defRPr/>
            </a:pPr>
            <a:r>
              <a:rPr lang="en-US" sz="4400" dirty="0">
                <a:solidFill>
                  <a:srgbClr val="FF9700"/>
                </a:solidFill>
                <a:latin typeface="+mj-lt"/>
                <a:ea typeface="+mj-ea"/>
                <a:cs typeface="+mj-cs"/>
              </a:rPr>
              <a:t>Platinum Sponsors</a:t>
            </a:r>
          </a:p>
        </p:txBody>
      </p:sp>
      <p:pic>
        <p:nvPicPr>
          <p:cNvPr id="5" name="Picture 4" descr="SetFocus_Logo.gif"/>
          <p:cNvPicPr>
            <a:picLocks noChangeAspect="1"/>
          </p:cNvPicPr>
          <p:nvPr/>
        </p:nvPicPr>
        <p:blipFill>
          <a:blip r:embed="rId2" cstate="print"/>
          <a:stretch>
            <a:fillRect/>
          </a:stretch>
        </p:blipFill>
        <p:spPr>
          <a:xfrm>
            <a:off x="3429000" y="2533650"/>
            <a:ext cx="5453495" cy="1276350"/>
          </a:xfrm>
          <a:prstGeom prst="rect">
            <a:avLst/>
          </a:prstGeom>
          <a:ln>
            <a:noFill/>
          </a:ln>
          <a:effectLst>
            <a:reflection blurRad="12700" stA="30000" endPos="30000" dist="5000" dir="5400000" sy="-100000" algn="bl" rotWithShape="0"/>
          </a:effectLst>
          <a:scene3d>
            <a:camera prst="perspectiveContrastingLeftFacing">
              <a:rot lat="300000" lon="1800000" rev="0"/>
            </a:camera>
            <a:lightRig rig="threePt" dir="t">
              <a:rot lat="0" lon="0" rev="2700000"/>
            </a:lightRig>
          </a:scene3d>
          <a:sp3d>
            <a:bevelT w="63500" h="50800"/>
          </a:sp3d>
        </p:spPr>
      </p:pic>
      <p:sp>
        <p:nvSpPr>
          <p:cNvPr id="6" name="Title 1"/>
          <p:cNvSpPr txBox="1">
            <a:spLocks/>
          </p:cNvSpPr>
          <p:nvPr/>
        </p:nvSpPr>
        <p:spPr>
          <a:xfrm>
            <a:off x="1981200" y="4625975"/>
            <a:ext cx="4114800" cy="708025"/>
          </a:xfrm>
          <a:prstGeom prst="rect">
            <a:avLst/>
          </a:prstGeom>
        </p:spPr>
        <p:txBody>
          <a:bodyPr/>
          <a:lstStyle/>
          <a:p>
            <a:pPr algn="ctr">
              <a:defRPr/>
            </a:pPr>
            <a:r>
              <a:rPr lang="en-US" sz="4400" dirty="0">
                <a:solidFill>
                  <a:srgbClr val="FF9700"/>
                </a:solidFill>
                <a:latin typeface="+mj-lt"/>
                <a:ea typeface="+mj-ea"/>
                <a:cs typeface="+mj-cs"/>
              </a:rPr>
              <a:t>Gold Sponsor</a:t>
            </a:r>
          </a:p>
        </p:txBody>
      </p:sp>
      <p:pic>
        <p:nvPicPr>
          <p:cNvPr id="7" name="Picture 6" descr="Infragistics_Logo.jpg"/>
          <p:cNvPicPr>
            <a:picLocks noChangeAspect="1"/>
          </p:cNvPicPr>
          <p:nvPr/>
        </p:nvPicPr>
        <p:blipFill>
          <a:blip r:embed="rId3" cstate="print"/>
          <a:stretch>
            <a:fillRect/>
          </a:stretch>
        </p:blipFill>
        <p:spPr>
          <a:xfrm>
            <a:off x="2895600" y="5410200"/>
            <a:ext cx="2273300" cy="725642"/>
          </a:xfrm>
          <a:prstGeom prst="rect">
            <a:avLst/>
          </a:prstGeom>
          <a:ln>
            <a:noFill/>
          </a:ln>
          <a:effectLst>
            <a:reflection blurRad="12700" stA="30000" endPos="30000" dist="5000" dir="5400000" sy="-100000" algn="bl" rotWithShape="0"/>
          </a:effectLst>
          <a:scene3d>
            <a:camera prst="orthographicFront"/>
            <a:lightRig rig="threePt" dir="t">
              <a:rot lat="0" lon="0" rev="2700000"/>
            </a:lightRig>
          </a:scene3d>
          <a:sp3d>
            <a:bevelT w="63500" h="50800"/>
          </a:sp3d>
        </p:spPr>
      </p:pic>
      <p:pic>
        <p:nvPicPr>
          <p:cNvPr id="8" name="Picture 7" descr="Lab49Logo.wmf"/>
          <p:cNvPicPr>
            <a:picLocks noChangeAspect="1"/>
          </p:cNvPicPr>
          <p:nvPr/>
        </p:nvPicPr>
        <p:blipFill>
          <a:blip r:embed="rId4" cstate="print"/>
          <a:stretch>
            <a:fillRect/>
          </a:stretch>
        </p:blipFill>
        <p:spPr>
          <a:xfrm>
            <a:off x="304800" y="2514600"/>
            <a:ext cx="3441456" cy="129539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smtClean="0"/>
              <a:t>Links</a:t>
            </a:r>
          </a:p>
        </p:txBody>
      </p:sp>
      <p:sp>
        <p:nvSpPr>
          <p:cNvPr id="17411" name="Content Placeholder 2"/>
          <p:cNvSpPr>
            <a:spLocks noGrp="1"/>
          </p:cNvSpPr>
          <p:nvPr>
            <p:ph idx="1"/>
          </p:nvPr>
        </p:nvSpPr>
        <p:spPr/>
        <p:txBody>
          <a:bodyPr/>
          <a:lstStyle/>
          <a:p>
            <a:r>
              <a:rPr lang="en-US" sz="2800" smtClean="0">
                <a:hlinkClick r:id="rId3"/>
              </a:rPr>
              <a:t>http://jquery.com</a:t>
            </a:r>
            <a:endParaRPr lang="en-US" sz="2800" smtClean="0"/>
          </a:p>
          <a:p>
            <a:r>
              <a:rPr lang="en-US" sz="2800" smtClean="0">
                <a:hlinkClick r:id="rId4"/>
              </a:rPr>
              <a:t>http://ui.jquery.com</a:t>
            </a:r>
            <a:endParaRPr lang="en-US" sz="2800" smtClean="0"/>
          </a:p>
          <a:p>
            <a:r>
              <a:rPr lang="en-US" sz="2800" smtClean="0">
                <a:hlinkClick r:id="rId5"/>
              </a:rPr>
              <a:t>http://docs.jquery.com</a:t>
            </a:r>
            <a:endParaRPr lang="en-US" sz="2800" smtClean="0"/>
          </a:p>
          <a:p>
            <a:r>
              <a:rPr lang="en-US" sz="2800" smtClean="0">
                <a:hlinkClick r:id="rId6"/>
              </a:rPr>
              <a:t>http://api.jquery.com</a:t>
            </a:r>
            <a:endParaRPr lang="en-US" sz="2800" smtClean="0"/>
          </a:p>
          <a:p>
            <a:r>
              <a:rPr lang="en-US" sz="2800" smtClean="0">
                <a:hlinkClick r:id="rId7"/>
              </a:rPr>
              <a:t>http://blog.jquery.com</a:t>
            </a:r>
            <a:endParaRPr lang="en-US" sz="2800" smtClean="0"/>
          </a:p>
          <a:p>
            <a:endParaRPr lang="en-US" sz="2800" smtClean="0"/>
          </a:p>
          <a:p>
            <a:r>
              <a:rPr lang="en-US" sz="2800" smtClean="0"/>
              <a:t>Google – jQuery</a:t>
            </a:r>
          </a:p>
          <a:p>
            <a:r>
              <a:rPr lang="en-US" sz="2800" smtClean="0"/>
              <a:t>StackOverflow.com – jQuery</a:t>
            </a:r>
            <a:endParaRPr lang="en-US" sz="2800" baseline="-25000" smtClean="0"/>
          </a:p>
        </p:txBody>
      </p:sp>
      <p:pic>
        <p:nvPicPr>
          <p:cNvPr id="1026" name="Picture 2"/>
          <p:cNvPicPr>
            <a:picLocks noChangeAspect="1" noChangeArrowheads="1"/>
          </p:cNvPicPr>
          <p:nvPr/>
        </p:nvPicPr>
        <p:blipFill>
          <a:blip r:embed="rId8" cstate="print"/>
          <a:srcRect l="13125" t="46316" r="70117" b="45263"/>
          <a:stretch>
            <a:fillRect/>
          </a:stretch>
        </p:blipFill>
        <p:spPr bwMode="auto">
          <a:xfrm>
            <a:off x="5181600" y="5562600"/>
            <a:ext cx="2514600" cy="75027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http://www.agilefirestarter.com</a:t>
            </a:r>
            <a:endParaRPr lang="en-US" dirty="0"/>
          </a:p>
        </p:txBody>
      </p:sp>
      <p:sp>
        <p:nvSpPr>
          <p:cNvPr id="3" name="Subtitle 2"/>
          <p:cNvSpPr>
            <a:spLocks noGrp="1"/>
          </p:cNvSpPr>
          <p:nvPr>
            <p:ph type="subTitle" idx="1"/>
          </p:nvPr>
        </p:nvSpPr>
        <p:spPr>
          <a:xfrm>
            <a:off x="457200" y="4876800"/>
            <a:ext cx="8077200" cy="1752600"/>
          </a:xfrm>
        </p:spPr>
        <p:txBody>
          <a:bodyPr/>
          <a:lstStyle/>
          <a:p>
            <a:pPr algn="r"/>
            <a:r>
              <a:rPr lang="en-US" dirty="0" smtClean="0"/>
              <a:t>twitter: @</a:t>
            </a:r>
            <a:r>
              <a:rPr lang="en-US" dirty="0" err="1" smtClean="0"/>
              <a:t>agilefire</a:t>
            </a:r>
            <a:r>
              <a:rPr lang="en-US" dirty="0" smtClean="0"/>
              <a:t>	Saturday March 27, 2010</a:t>
            </a:r>
            <a:endParaRPr lang="en-US" sz="2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ctrTitle"/>
          </p:nvPr>
        </p:nvSpPr>
        <p:spPr/>
        <p:txBody>
          <a:bodyPr/>
          <a:lstStyle/>
          <a:p>
            <a:r>
              <a:rPr lang="en-US" sz="5400" dirty="0" smtClean="0"/>
              <a:t>Thank You</a:t>
            </a:r>
          </a:p>
        </p:txBody>
      </p:sp>
      <p:sp>
        <p:nvSpPr>
          <p:cNvPr id="22531" name="Subtitle 4"/>
          <p:cNvSpPr>
            <a:spLocks noGrp="1"/>
          </p:cNvSpPr>
          <p:nvPr>
            <p:ph type="subTitle" idx="1"/>
          </p:nvPr>
        </p:nvSpPr>
        <p:spPr/>
        <p:txBody>
          <a:bodyPr/>
          <a:lstStyle/>
          <a:p>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z="5400" smtClean="0"/>
              <a:t>Assumptions</a:t>
            </a:r>
          </a:p>
        </p:txBody>
      </p:sp>
      <p:sp>
        <p:nvSpPr>
          <p:cNvPr id="4099" name="Content Placeholder 2"/>
          <p:cNvSpPr>
            <a:spLocks noGrp="1"/>
          </p:cNvSpPr>
          <p:nvPr>
            <p:ph idx="1"/>
          </p:nvPr>
        </p:nvSpPr>
        <p:spPr/>
        <p:txBody>
          <a:bodyPr/>
          <a:lstStyle/>
          <a:p>
            <a:r>
              <a:rPr lang="en-US" smtClean="0"/>
              <a:t>Basic knowledge of </a:t>
            </a:r>
          </a:p>
          <a:p>
            <a:pPr lvl="1"/>
            <a:r>
              <a:rPr lang="en-US" smtClean="0"/>
              <a:t>.NET</a:t>
            </a:r>
          </a:p>
          <a:p>
            <a:pPr lvl="1"/>
            <a:r>
              <a:rPr lang="en-US" smtClean="0"/>
              <a:t>HTML</a:t>
            </a:r>
          </a:p>
          <a:p>
            <a:pPr lvl="1"/>
            <a:r>
              <a:rPr lang="en-US" smtClean="0"/>
              <a:t>CSS</a:t>
            </a:r>
          </a:p>
          <a:p>
            <a:pPr lvl="1"/>
            <a:r>
              <a:rPr lang="en-US" smtClean="0"/>
              <a:t>Javascript</a:t>
            </a:r>
          </a:p>
          <a:p>
            <a:pPr lvl="1">
              <a:buFont typeface="Arial" charset="0"/>
              <a:buNone/>
            </a:pPr>
            <a:endParaRPr lang="en-US" smtClean="0"/>
          </a:p>
          <a:p>
            <a:r>
              <a:rPr lang="en-US" smtClean="0"/>
              <a:t>Who has used jQuery?</a:t>
            </a:r>
          </a:p>
        </p:txBody>
      </p:sp>
      <p:pic>
        <p:nvPicPr>
          <p:cNvPr id="4100" name="Picture 3"/>
          <p:cNvPicPr>
            <a:picLocks noChangeAspect="1" noChangeArrowheads="1"/>
          </p:cNvPicPr>
          <p:nvPr/>
        </p:nvPicPr>
        <p:blipFill>
          <a:blip r:embed="rId3" cstate="print"/>
          <a:srcRect l="16251" t="25262" r="65625" b="65263"/>
          <a:stretch>
            <a:fillRect/>
          </a:stretch>
        </p:blipFill>
        <p:spPr bwMode="auto">
          <a:xfrm>
            <a:off x="5105400" y="5486400"/>
            <a:ext cx="3192463" cy="99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z="5400" smtClean="0"/>
              <a:t>Overview</a:t>
            </a:r>
          </a:p>
        </p:txBody>
      </p:sp>
      <p:sp>
        <p:nvSpPr>
          <p:cNvPr id="3" name="Content Placeholder 2"/>
          <p:cNvSpPr>
            <a:spLocks noGrp="1"/>
          </p:cNvSpPr>
          <p:nvPr>
            <p:ph idx="1"/>
          </p:nvPr>
        </p:nvSpPr>
        <p:spPr/>
        <p:txBody>
          <a:bodyPr>
            <a:normAutofit lnSpcReduction="10000"/>
          </a:bodyPr>
          <a:lstStyle/>
          <a:p>
            <a:pPr>
              <a:defRPr/>
            </a:pPr>
            <a:r>
              <a:rPr lang="en-US" sz="3600" dirty="0" smtClean="0"/>
              <a:t>What is </a:t>
            </a:r>
            <a:r>
              <a:rPr lang="en-US" sz="3600" dirty="0" err="1" smtClean="0"/>
              <a:t>jQuery</a:t>
            </a:r>
            <a:endParaRPr lang="en-US" sz="1800" dirty="0" smtClean="0"/>
          </a:p>
          <a:p>
            <a:pPr>
              <a:defRPr/>
            </a:pPr>
            <a:r>
              <a:rPr lang="en-US" sz="3600" dirty="0" smtClean="0"/>
              <a:t>Basic </a:t>
            </a:r>
            <a:r>
              <a:rPr lang="en-US" sz="3600" dirty="0" err="1" smtClean="0"/>
              <a:t>jQuery</a:t>
            </a:r>
            <a:r>
              <a:rPr lang="en-US" sz="3600" dirty="0" smtClean="0"/>
              <a:t> Demos</a:t>
            </a:r>
          </a:p>
          <a:p>
            <a:pPr>
              <a:defRPr/>
            </a:pPr>
            <a:endParaRPr lang="en-US" sz="3600" dirty="0" smtClean="0"/>
          </a:p>
          <a:p>
            <a:pPr>
              <a:defRPr/>
            </a:pPr>
            <a:r>
              <a:rPr lang="en-US" sz="3600" dirty="0" smtClean="0"/>
              <a:t>Creating a </a:t>
            </a:r>
            <a:r>
              <a:rPr lang="en-US" sz="3600" dirty="0" err="1" smtClean="0"/>
              <a:t>RESTful</a:t>
            </a:r>
            <a:r>
              <a:rPr lang="en-US" sz="3600" dirty="0" smtClean="0"/>
              <a:t> WCF Service</a:t>
            </a:r>
          </a:p>
          <a:p>
            <a:pPr>
              <a:defRPr/>
            </a:pPr>
            <a:r>
              <a:rPr lang="en-US" sz="3600" dirty="0" smtClean="0"/>
              <a:t>AJAX calls with WCF and </a:t>
            </a:r>
            <a:r>
              <a:rPr lang="en-US" sz="3600" dirty="0" err="1" smtClean="0"/>
              <a:t>jQuery</a:t>
            </a:r>
            <a:endParaRPr lang="en-US" sz="3600" dirty="0" smtClean="0"/>
          </a:p>
          <a:p>
            <a:pPr>
              <a:defRPr/>
            </a:pPr>
            <a:endParaRPr lang="en-US" sz="3600" dirty="0" smtClean="0"/>
          </a:p>
          <a:p>
            <a:pPr>
              <a:defRPr/>
            </a:pPr>
            <a:r>
              <a:rPr lang="en-US" sz="3600" dirty="0" smtClean="0"/>
              <a:t>Wrap-up/Q&amp;A</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z="5400" smtClean="0"/>
              <a:t>What is jQuery</a:t>
            </a:r>
          </a:p>
        </p:txBody>
      </p:sp>
      <p:sp>
        <p:nvSpPr>
          <p:cNvPr id="6147" name="Content Placeholder 2"/>
          <p:cNvSpPr>
            <a:spLocks noGrp="1"/>
          </p:cNvSpPr>
          <p:nvPr>
            <p:ph idx="1"/>
          </p:nvPr>
        </p:nvSpPr>
        <p:spPr/>
        <p:txBody>
          <a:bodyPr/>
          <a:lstStyle/>
          <a:p>
            <a:r>
              <a:rPr lang="en-US" sz="2400" smtClean="0"/>
              <a:t>“jQuery is a fast and concise JavaScript Library that simplifies HTML document traversing, event handling, animating, and Ajax interactions for rapid web development. jQuery is designed to change the way that you write JavaScript.”</a:t>
            </a:r>
          </a:p>
          <a:p>
            <a:endParaRPr lang="en-US" sz="2400" smtClean="0"/>
          </a:p>
          <a:p>
            <a:r>
              <a:rPr lang="en-US" sz="2400" smtClean="0"/>
              <a:t>Alleviates the pains of cross browser development</a:t>
            </a:r>
          </a:p>
          <a:p>
            <a:endParaRPr lang="en-US" sz="2400" smtClean="0"/>
          </a:p>
          <a:p>
            <a:r>
              <a:rPr lang="en-US" sz="2400" smtClean="0"/>
              <a:t>For this presentation we’re using jQuery version 1.4.2	</a:t>
            </a:r>
            <a:endParaRPr lang="en-US" sz="28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z="5400" smtClean="0"/>
              <a:t>Features in jQuery</a:t>
            </a:r>
          </a:p>
        </p:txBody>
      </p:sp>
      <p:sp>
        <p:nvSpPr>
          <p:cNvPr id="3" name="Content Placeholder 2"/>
          <p:cNvSpPr>
            <a:spLocks noGrp="1"/>
          </p:cNvSpPr>
          <p:nvPr>
            <p:ph idx="1"/>
          </p:nvPr>
        </p:nvSpPr>
        <p:spPr/>
        <p:txBody>
          <a:bodyPr>
            <a:normAutofit lnSpcReduction="10000"/>
          </a:bodyPr>
          <a:lstStyle/>
          <a:p>
            <a:pPr>
              <a:defRPr/>
            </a:pPr>
            <a:r>
              <a:rPr lang="en-US" sz="3600" dirty="0" smtClean="0"/>
              <a:t>Selectors</a:t>
            </a:r>
          </a:p>
          <a:p>
            <a:pPr lvl="1">
              <a:defRPr/>
            </a:pPr>
            <a:r>
              <a:rPr lang="en-US" dirty="0" smtClean="0"/>
              <a:t>No more </a:t>
            </a:r>
            <a:r>
              <a:rPr lang="en-US" dirty="0" err="1" smtClean="0"/>
              <a:t>getElementById</a:t>
            </a:r>
            <a:r>
              <a:rPr lang="en-US" dirty="0" smtClean="0"/>
              <a:t>()</a:t>
            </a:r>
          </a:p>
          <a:p>
            <a:pPr>
              <a:defRPr/>
            </a:pPr>
            <a:r>
              <a:rPr lang="en-US" sz="3600" dirty="0" smtClean="0"/>
              <a:t>Wrapped Set Operations</a:t>
            </a:r>
          </a:p>
          <a:p>
            <a:pPr>
              <a:defRPr/>
            </a:pPr>
            <a:r>
              <a:rPr lang="en-US" sz="3600" dirty="0" smtClean="0"/>
              <a:t>Events</a:t>
            </a:r>
          </a:p>
          <a:p>
            <a:pPr lvl="1">
              <a:defRPr/>
            </a:pPr>
            <a:r>
              <a:rPr lang="en-US" dirty="0" smtClean="0"/>
              <a:t>Keeps event binding out of markup</a:t>
            </a:r>
          </a:p>
          <a:p>
            <a:pPr>
              <a:defRPr/>
            </a:pPr>
            <a:r>
              <a:rPr lang="en-US" sz="3600" dirty="0" err="1" smtClean="0"/>
              <a:t>Plugin</a:t>
            </a:r>
            <a:r>
              <a:rPr lang="en-US" sz="3600" dirty="0" smtClean="0"/>
              <a:t> Extensibility</a:t>
            </a:r>
          </a:p>
          <a:p>
            <a:pPr lvl="1">
              <a:defRPr/>
            </a:pPr>
            <a:r>
              <a:rPr lang="en-US" dirty="0" err="1" smtClean="0"/>
              <a:t>jQuery</a:t>
            </a:r>
            <a:r>
              <a:rPr lang="en-US" dirty="0" smtClean="0"/>
              <a:t> UI Project</a:t>
            </a:r>
          </a:p>
          <a:p>
            <a:pPr lvl="1">
              <a:defRPr/>
            </a:pPr>
            <a:r>
              <a:rPr lang="en-US" dirty="0" err="1" smtClean="0"/>
              <a:t>ThemeRoller</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z="5400" smtClean="0"/>
              <a:t>Selectors in jQuery</a:t>
            </a:r>
          </a:p>
        </p:txBody>
      </p:sp>
      <p:sp>
        <p:nvSpPr>
          <p:cNvPr id="3" name="Content Placeholder 2"/>
          <p:cNvSpPr>
            <a:spLocks noGrp="1"/>
          </p:cNvSpPr>
          <p:nvPr>
            <p:ph idx="1"/>
          </p:nvPr>
        </p:nvSpPr>
        <p:spPr>
          <a:xfrm>
            <a:off x="152400" y="1981200"/>
            <a:ext cx="8839200" cy="5029200"/>
          </a:xfrm>
        </p:spPr>
        <p:txBody>
          <a:bodyPr/>
          <a:lstStyle/>
          <a:p>
            <a:pPr>
              <a:defRPr/>
            </a:pPr>
            <a:r>
              <a:rPr lang="en-US" dirty="0" smtClean="0"/>
              <a:t>Powerful Selector Engine (Sizzle)</a:t>
            </a:r>
          </a:p>
          <a:p>
            <a:pPr lvl="1">
              <a:defRPr/>
            </a:pPr>
            <a:r>
              <a:rPr lang="en-US" sz="1800" dirty="0" smtClean="0">
                <a:latin typeface="Courier New" pitchFamily="49" charset="0"/>
                <a:cs typeface="Courier New" pitchFamily="49" charset="0"/>
              </a:rPr>
              <a:t>$(</a:t>
            </a:r>
            <a:r>
              <a:rPr lang="en-US" sz="1800" dirty="0" smtClean="0">
                <a:solidFill>
                  <a:schemeClr val="tx1"/>
                </a:solidFill>
                <a:latin typeface="Courier New" pitchFamily="49" charset="0"/>
                <a:cs typeface="Courier New" pitchFamily="49" charset="0"/>
              </a:rPr>
              <a:t>“.</a:t>
            </a:r>
            <a:r>
              <a:rPr lang="en-US" sz="1800" dirty="0" err="1" smtClean="0">
                <a:solidFill>
                  <a:schemeClr val="tx1"/>
                </a:solidFill>
                <a:latin typeface="Courier New" pitchFamily="49" charset="0"/>
                <a:cs typeface="Courier New" pitchFamily="49" charset="0"/>
              </a:rPr>
              <a:t>myTable</a:t>
            </a:r>
            <a:r>
              <a:rPr lang="en-US" sz="1800" dirty="0" smtClean="0">
                <a:solidFill>
                  <a:schemeClr val="tx1"/>
                </a:solidFill>
                <a:latin typeface="Courier New" pitchFamily="49" charset="0"/>
                <a:cs typeface="Courier New" pitchFamily="49" charset="0"/>
              </a:rPr>
              <a:t>”</a:t>
            </a:r>
            <a:r>
              <a:rPr lang="en-US" sz="1800" dirty="0" smtClean="0">
                <a:latin typeface="Courier New" pitchFamily="49" charset="0"/>
                <a:cs typeface="Courier New" pitchFamily="49" charset="0"/>
              </a:rPr>
              <a:t>) </a:t>
            </a:r>
            <a:r>
              <a:rPr lang="en-US" sz="1800" dirty="0" smtClean="0">
                <a:solidFill>
                  <a:schemeClr val="accent5"/>
                </a:solidFill>
                <a:latin typeface="Courier New" pitchFamily="49" charset="0"/>
                <a:cs typeface="Courier New" pitchFamily="49" charset="0"/>
              </a:rPr>
              <a:t>// by </a:t>
            </a:r>
            <a:r>
              <a:rPr lang="en-US" sz="1800" dirty="0" err="1" smtClean="0">
                <a:solidFill>
                  <a:schemeClr val="accent5"/>
                </a:solidFill>
                <a:latin typeface="Courier New" pitchFamily="49" charset="0"/>
                <a:cs typeface="Courier New" pitchFamily="49" charset="0"/>
              </a:rPr>
              <a:t>css</a:t>
            </a:r>
            <a:r>
              <a:rPr lang="en-US" sz="1800" dirty="0" smtClean="0">
                <a:solidFill>
                  <a:schemeClr val="accent5"/>
                </a:solidFill>
                <a:latin typeface="Courier New" pitchFamily="49" charset="0"/>
                <a:cs typeface="Courier New" pitchFamily="49" charset="0"/>
              </a:rPr>
              <a:t> Class</a:t>
            </a:r>
          </a:p>
          <a:p>
            <a:pPr lvl="1">
              <a:defRPr/>
            </a:pPr>
            <a:r>
              <a:rPr lang="en-US" sz="1800" dirty="0" smtClean="0">
                <a:latin typeface="Courier New" pitchFamily="49" charset="0"/>
                <a:cs typeface="Courier New" pitchFamily="49" charset="0"/>
              </a:rPr>
              <a:t>$(</a:t>
            </a:r>
            <a:r>
              <a:rPr lang="en-US" sz="1800" dirty="0" smtClean="0">
                <a:solidFill>
                  <a:schemeClr val="tx1"/>
                </a:solidFill>
                <a:latin typeface="Courier New" pitchFamily="49" charset="0"/>
                <a:cs typeface="Courier New" pitchFamily="49" charset="0"/>
              </a:rPr>
              <a:t>“#</a:t>
            </a:r>
            <a:r>
              <a:rPr lang="en-US" sz="1800" dirty="0" err="1" smtClean="0">
                <a:solidFill>
                  <a:schemeClr val="tx1"/>
                </a:solidFill>
                <a:latin typeface="Courier New" pitchFamily="49" charset="0"/>
                <a:cs typeface="Courier New" pitchFamily="49" charset="0"/>
              </a:rPr>
              <a:t>nameTextBox</a:t>
            </a:r>
            <a:r>
              <a:rPr lang="en-US" sz="1800" dirty="0" smtClean="0">
                <a:solidFill>
                  <a:schemeClr val="tx1"/>
                </a:solidFill>
                <a:latin typeface="Courier New" pitchFamily="49" charset="0"/>
                <a:cs typeface="Courier New" pitchFamily="49" charset="0"/>
              </a:rPr>
              <a:t>”</a:t>
            </a:r>
            <a:r>
              <a:rPr lang="en-US" sz="1800" dirty="0" smtClean="0">
                <a:latin typeface="Courier New" pitchFamily="49" charset="0"/>
                <a:cs typeface="Courier New" pitchFamily="49" charset="0"/>
              </a:rPr>
              <a:t>) </a:t>
            </a:r>
            <a:r>
              <a:rPr lang="en-US" sz="1800" dirty="0" smtClean="0">
                <a:solidFill>
                  <a:schemeClr val="accent5"/>
                </a:solidFill>
                <a:latin typeface="Courier New" pitchFamily="49" charset="0"/>
                <a:cs typeface="Courier New" pitchFamily="49" charset="0"/>
              </a:rPr>
              <a:t>// by Id</a:t>
            </a:r>
          </a:p>
          <a:p>
            <a:pPr lvl="1">
              <a:defRPr/>
            </a:pPr>
            <a:r>
              <a:rPr lang="en-US" sz="1800" dirty="0" smtClean="0">
                <a:latin typeface="Courier New" pitchFamily="49" charset="0"/>
                <a:cs typeface="Courier New" pitchFamily="49" charset="0"/>
              </a:rPr>
              <a:t>$(</a:t>
            </a:r>
            <a:r>
              <a:rPr lang="en-US" sz="1800" dirty="0" smtClean="0">
                <a:solidFill>
                  <a:schemeClr val="tx1"/>
                </a:solidFill>
                <a:latin typeface="Courier New" pitchFamily="49" charset="0"/>
                <a:cs typeface="Courier New" pitchFamily="49" charset="0"/>
              </a:rPr>
              <a:t>“</a:t>
            </a:r>
            <a:r>
              <a:rPr lang="en-US" sz="1800" dirty="0" err="1" smtClean="0">
                <a:solidFill>
                  <a:schemeClr val="tx1"/>
                </a:solidFill>
                <a:latin typeface="Courier New" pitchFamily="49" charset="0"/>
                <a:cs typeface="Courier New" pitchFamily="49" charset="0"/>
              </a:rPr>
              <a:t>ul</a:t>
            </a:r>
            <a:r>
              <a:rPr lang="en-US" sz="1800" dirty="0" smtClean="0">
                <a:solidFill>
                  <a:schemeClr val="tx1"/>
                </a:solidFill>
                <a:latin typeface="Courier New" pitchFamily="49" charset="0"/>
                <a:cs typeface="Courier New" pitchFamily="49" charset="0"/>
              </a:rPr>
              <a:t>”</a:t>
            </a:r>
            <a:r>
              <a:rPr lang="en-US" sz="1800" dirty="0" smtClean="0">
                <a:latin typeface="Courier New" pitchFamily="49" charset="0"/>
                <a:cs typeface="Courier New" pitchFamily="49" charset="0"/>
              </a:rPr>
              <a:t>) </a:t>
            </a:r>
            <a:r>
              <a:rPr lang="en-US" sz="1800" dirty="0" smtClean="0">
                <a:solidFill>
                  <a:schemeClr val="accent5"/>
                </a:solidFill>
                <a:latin typeface="Courier New" pitchFamily="49" charset="0"/>
                <a:cs typeface="Courier New" pitchFamily="49" charset="0"/>
              </a:rPr>
              <a:t>// by tag name</a:t>
            </a:r>
          </a:p>
          <a:p>
            <a:pPr lvl="1">
              <a:defRPr/>
            </a:pPr>
            <a:r>
              <a:rPr lang="en-US" sz="1800" dirty="0" smtClean="0">
                <a:latin typeface="Courier New" pitchFamily="49" charset="0"/>
                <a:cs typeface="Courier New" pitchFamily="49" charset="0"/>
              </a:rPr>
              <a:t>$(</a:t>
            </a:r>
            <a:r>
              <a:rPr lang="en-US" sz="1800" dirty="0" smtClean="0">
                <a:solidFill>
                  <a:schemeClr val="tx1"/>
                </a:solidFill>
                <a:latin typeface="Courier New" pitchFamily="49" charset="0"/>
                <a:cs typeface="Courier New" pitchFamily="49" charset="0"/>
              </a:rPr>
              <a:t>“</a:t>
            </a:r>
            <a:r>
              <a:rPr lang="en-US" sz="1800" dirty="0" err="1" smtClean="0">
                <a:solidFill>
                  <a:schemeClr val="tx1"/>
                </a:solidFill>
                <a:latin typeface="Courier New" pitchFamily="49" charset="0"/>
                <a:cs typeface="Courier New" pitchFamily="49" charset="0"/>
              </a:rPr>
              <a:t>ul</a:t>
            </a:r>
            <a:r>
              <a:rPr lang="en-US" sz="1800" dirty="0" smtClean="0">
                <a:solidFill>
                  <a:schemeClr val="tx1"/>
                </a:solidFill>
                <a:latin typeface="Courier New" pitchFamily="49" charset="0"/>
                <a:cs typeface="Courier New" pitchFamily="49" charset="0"/>
              </a:rPr>
              <a:t> </a:t>
            </a:r>
            <a:r>
              <a:rPr lang="en-US" sz="1800" dirty="0" err="1" smtClean="0">
                <a:solidFill>
                  <a:schemeClr val="tx1"/>
                </a:solidFill>
                <a:latin typeface="Courier New" pitchFamily="49" charset="0"/>
                <a:cs typeface="Courier New" pitchFamily="49" charset="0"/>
              </a:rPr>
              <a:t>li</a:t>
            </a:r>
            <a:r>
              <a:rPr lang="en-US" sz="1800" dirty="0" smtClean="0">
                <a:solidFill>
                  <a:schemeClr val="tx1"/>
                </a:solidFill>
                <a:latin typeface="Courier New" pitchFamily="49" charset="0"/>
                <a:cs typeface="Courier New" pitchFamily="49" charset="0"/>
              </a:rPr>
              <a:t>”</a:t>
            </a:r>
            <a:r>
              <a:rPr lang="en-US" sz="1800" dirty="0" smtClean="0">
                <a:latin typeface="Courier New" pitchFamily="49" charset="0"/>
                <a:cs typeface="Courier New" pitchFamily="49" charset="0"/>
              </a:rPr>
              <a:t>) </a:t>
            </a:r>
            <a:r>
              <a:rPr lang="en-US" sz="1800" dirty="0" smtClean="0">
                <a:solidFill>
                  <a:schemeClr val="accent5"/>
                </a:solidFill>
                <a:latin typeface="Courier New" pitchFamily="49" charset="0"/>
                <a:cs typeface="Courier New" pitchFamily="49" charset="0"/>
              </a:rPr>
              <a:t>// element descendent</a:t>
            </a:r>
          </a:p>
          <a:p>
            <a:pPr lvl="1">
              <a:defRPr/>
            </a:pPr>
            <a:r>
              <a:rPr lang="en-US" sz="1800" dirty="0" smtClean="0">
                <a:latin typeface="Courier New" pitchFamily="49" charset="0"/>
                <a:cs typeface="Courier New" pitchFamily="49" charset="0"/>
              </a:rPr>
              <a:t>$(</a:t>
            </a:r>
            <a:r>
              <a:rPr lang="en-US" sz="1800" dirty="0" smtClean="0">
                <a:solidFill>
                  <a:schemeClr val="tx1"/>
                </a:solidFill>
                <a:latin typeface="Courier New" pitchFamily="49" charset="0"/>
                <a:cs typeface="Courier New" pitchFamily="49" charset="0"/>
              </a:rPr>
              <a:t>“</a:t>
            </a:r>
            <a:r>
              <a:rPr lang="en-US" sz="1800" dirty="0" err="1" smtClean="0">
                <a:solidFill>
                  <a:schemeClr val="tx1"/>
                </a:solidFill>
                <a:latin typeface="Courier New" pitchFamily="49" charset="0"/>
                <a:cs typeface="Courier New" pitchFamily="49" charset="0"/>
              </a:rPr>
              <a:t>ul</a:t>
            </a:r>
            <a:r>
              <a:rPr lang="en-US" sz="1800" dirty="0" smtClean="0">
                <a:solidFill>
                  <a:schemeClr val="tx1"/>
                </a:solidFill>
                <a:latin typeface="Courier New" pitchFamily="49" charset="0"/>
                <a:cs typeface="Courier New" pitchFamily="49" charset="0"/>
              </a:rPr>
              <a:t>”</a:t>
            </a:r>
            <a:r>
              <a:rPr lang="en-US" sz="1800" dirty="0" smtClean="0">
                <a:latin typeface="Courier New" pitchFamily="49" charset="0"/>
                <a:cs typeface="Courier New" pitchFamily="49" charset="0"/>
              </a:rPr>
              <a:t>).find(</a:t>
            </a:r>
            <a:r>
              <a:rPr lang="en-US" sz="1800" dirty="0" smtClean="0">
                <a:solidFill>
                  <a:schemeClr val="tx1"/>
                </a:solidFill>
                <a:latin typeface="Courier New" pitchFamily="49" charset="0"/>
                <a:cs typeface="Courier New" pitchFamily="49" charset="0"/>
              </a:rPr>
              <a:t>“</a:t>
            </a:r>
            <a:r>
              <a:rPr lang="en-US" sz="1800" dirty="0" err="1" smtClean="0">
                <a:solidFill>
                  <a:schemeClr val="tx1"/>
                </a:solidFill>
                <a:latin typeface="Courier New" pitchFamily="49" charset="0"/>
                <a:cs typeface="Courier New" pitchFamily="49" charset="0"/>
              </a:rPr>
              <a:t>li</a:t>
            </a:r>
            <a:r>
              <a:rPr lang="en-US" sz="1800" dirty="0" smtClean="0">
                <a:solidFill>
                  <a:schemeClr val="tx1"/>
                </a:solidFill>
                <a:latin typeface="Courier New" pitchFamily="49" charset="0"/>
                <a:cs typeface="Courier New" pitchFamily="49" charset="0"/>
              </a:rPr>
              <a:t>”</a:t>
            </a:r>
            <a:r>
              <a:rPr lang="en-US" sz="1800" dirty="0" smtClean="0">
                <a:latin typeface="Courier New" pitchFamily="49" charset="0"/>
                <a:cs typeface="Courier New" pitchFamily="49" charset="0"/>
              </a:rPr>
              <a:t>) </a:t>
            </a:r>
            <a:r>
              <a:rPr lang="en-US" sz="1800" dirty="0" smtClean="0">
                <a:solidFill>
                  <a:schemeClr val="accent5"/>
                </a:solidFill>
                <a:latin typeface="Courier New" pitchFamily="49" charset="0"/>
                <a:cs typeface="Courier New" pitchFamily="49" charset="0"/>
              </a:rPr>
              <a:t>// more element descendent</a:t>
            </a:r>
          </a:p>
          <a:p>
            <a:pPr lvl="1">
              <a:defRPr/>
            </a:pPr>
            <a:r>
              <a:rPr lang="en-US" sz="1800" dirty="0" smtClean="0">
                <a:latin typeface="Courier New" pitchFamily="49" charset="0"/>
                <a:cs typeface="Courier New" pitchFamily="49" charset="0"/>
              </a:rPr>
              <a:t>$(</a:t>
            </a:r>
            <a:r>
              <a:rPr lang="en-US" sz="1800" dirty="0" smtClean="0">
                <a:solidFill>
                  <a:schemeClr val="tx1"/>
                </a:solidFill>
                <a:latin typeface="Courier New" pitchFamily="49" charset="0"/>
                <a:cs typeface="Courier New" pitchFamily="49" charset="0"/>
              </a:rPr>
              <a:t>“</a:t>
            </a:r>
            <a:r>
              <a:rPr lang="en-US" sz="1800" dirty="0" err="1" smtClean="0">
                <a:solidFill>
                  <a:schemeClr val="tx1"/>
                </a:solidFill>
                <a:latin typeface="Courier New" pitchFamily="49" charset="0"/>
                <a:cs typeface="Courier New" pitchFamily="49" charset="0"/>
              </a:rPr>
              <a:t>li</a:t>
            </a:r>
            <a:r>
              <a:rPr lang="en-US" sz="1800" dirty="0" smtClean="0">
                <a:solidFill>
                  <a:schemeClr val="tx1"/>
                </a:solidFill>
                <a:latin typeface="Courier New" pitchFamily="49" charset="0"/>
                <a:cs typeface="Courier New" pitchFamily="49" charset="0"/>
              </a:rPr>
              <a:t>”</a:t>
            </a:r>
            <a:r>
              <a:rPr lang="en-US" sz="1800" dirty="0" smtClean="0">
                <a:solidFill>
                  <a:schemeClr val="accent6"/>
                </a:solidFill>
                <a:latin typeface="Courier New" pitchFamily="49" charset="0"/>
                <a:cs typeface="Courier New" pitchFamily="49" charset="0"/>
              </a:rPr>
              <a:t>,</a:t>
            </a:r>
            <a:r>
              <a:rPr lang="en-US" sz="1800" dirty="0" smtClean="0">
                <a:solidFill>
                  <a:srgbClr val="FFFF00"/>
                </a:solidFill>
                <a:latin typeface="Courier New" pitchFamily="49" charset="0"/>
                <a:cs typeface="Courier New" pitchFamily="49" charset="0"/>
              </a:rPr>
              <a:t> </a:t>
            </a:r>
            <a:r>
              <a:rPr lang="en-US" sz="1800" dirty="0" smtClean="0">
                <a:latin typeface="Courier New" pitchFamily="49" charset="0"/>
                <a:cs typeface="Courier New" pitchFamily="49" charset="0"/>
              </a:rPr>
              <a:t>list) </a:t>
            </a:r>
            <a:r>
              <a:rPr lang="en-US" sz="1800" dirty="0" smtClean="0">
                <a:solidFill>
                  <a:schemeClr val="accent5"/>
                </a:solidFill>
                <a:latin typeface="Courier New" pitchFamily="49" charset="0"/>
                <a:cs typeface="Courier New" pitchFamily="49" charset="0"/>
              </a:rPr>
              <a:t>// also element descendent</a:t>
            </a:r>
          </a:p>
          <a:p>
            <a:pPr lvl="1">
              <a:defRPr/>
            </a:pPr>
            <a:r>
              <a:rPr lang="en-US" sz="1800" dirty="0" smtClean="0">
                <a:latin typeface="Courier New" pitchFamily="49" charset="0"/>
                <a:cs typeface="Courier New" pitchFamily="49" charset="0"/>
              </a:rPr>
              <a:t>$(</a:t>
            </a:r>
            <a:r>
              <a:rPr lang="en-US" sz="1800" dirty="0" smtClean="0">
                <a:solidFill>
                  <a:schemeClr val="tx1"/>
                </a:solidFill>
                <a:latin typeface="Courier New" pitchFamily="49" charset="0"/>
                <a:cs typeface="Courier New" pitchFamily="49" charset="0"/>
              </a:rPr>
              <a:t>“</a:t>
            </a:r>
            <a:r>
              <a:rPr lang="en-US" sz="1800" dirty="0" err="1" smtClean="0">
                <a:solidFill>
                  <a:schemeClr val="tx1"/>
                </a:solidFill>
                <a:latin typeface="Courier New" pitchFamily="49" charset="0"/>
                <a:cs typeface="Courier New" pitchFamily="49" charset="0"/>
              </a:rPr>
              <a:t>ul</a:t>
            </a:r>
            <a:r>
              <a:rPr lang="en-US" sz="1800" dirty="0" smtClean="0">
                <a:solidFill>
                  <a:schemeClr val="tx1"/>
                </a:solidFill>
                <a:latin typeface="Courier New" pitchFamily="49" charset="0"/>
                <a:cs typeface="Courier New" pitchFamily="49" charset="0"/>
              </a:rPr>
              <a:t> &gt; </a:t>
            </a:r>
            <a:r>
              <a:rPr lang="en-US" sz="1800" dirty="0" err="1" smtClean="0">
                <a:solidFill>
                  <a:schemeClr val="tx1"/>
                </a:solidFill>
                <a:latin typeface="Courier New" pitchFamily="49" charset="0"/>
                <a:cs typeface="Courier New" pitchFamily="49" charset="0"/>
              </a:rPr>
              <a:t>li</a:t>
            </a:r>
            <a:r>
              <a:rPr lang="en-US" sz="1800" dirty="0" smtClean="0">
                <a:solidFill>
                  <a:schemeClr val="tx1"/>
                </a:solidFill>
                <a:latin typeface="Courier New" pitchFamily="49" charset="0"/>
                <a:cs typeface="Courier New" pitchFamily="49" charset="0"/>
              </a:rPr>
              <a:t>”</a:t>
            </a:r>
            <a:r>
              <a:rPr lang="en-US" sz="1800" dirty="0" smtClean="0">
                <a:latin typeface="Courier New" pitchFamily="49" charset="0"/>
                <a:cs typeface="Courier New" pitchFamily="49" charset="0"/>
              </a:rPr>
              <a:t>) </a:t>
            </a:r>
            <a:r>
              <a:rPr lang="en-US" sz="1800" dirty="0" smtClean="0">
                <a:solidFill>
                  <a:schemeClr val="accent5"/>
                </a:solidFill>
                <a:latin typeface="Courier New" pitchFamily="49" charset="0"/>
                <a:cs typeface="Courier New" pitchFamily="49" charset="0"/>
              </a:rPr>
              <a:t>// element child (direct descendent)</a:t>
            </a:r>
          </a:p>
          <a:p>
            <a:pPr lvl="1">
              <a:defRPr/>
            </a:pPr>
            <a:r>
              <a:rPr lang="en-US" sz="1800" dirty="0" smtClean="0">
                <a:latin typeface="Courier New" pitchFamily="49" charset="0"/>
                <a:cs typeface="Courier New" pitchFamily="49" charset="0"/>
              </a:rPr>
              <a:t>$(</a:t>
            </a:r>
            <a:r>
              <a:rPr lang="en-US" sz="1800" dirty="0" smtClean="0">
                <a:solidFill>
                  <a:schemeClr val="tx1"/>
                </a:solidFill>
                <a:latin typeface="Courier New" pitchFamily="49" charset="0"/>
                <a:cs typeface="Courier New" pitchFamily="49" charset="0"/>
              </a:rPr>
              <a:t>“</a:t>
            </a:r>
            <a:r>
              <a:rPr lang="en-US" sz="1800" dirty="0" err="1" smtClean="0">
                <a:solidFill>
                  <a:schemeClr val="tx1"/>
                </a:solidFill>
                <a:latin typeface="Courier New" pitchFamily="49" charset="0"/>
                <a:cs typeface="Courier New" pitchFamily="49" charset="0"/>
              </a:rPr>
              <a:t>input:checkbox</a:t>
            </a:r>
            <a:r>
              <a:rPr lang="en-US" sz="1800" dirty="0" smtClean="0">
                <a:solidFill>
                  <a:schemeClr val="tx1"/>
                </a:solidFill>
                <a:latin typeface="Courier New" pitchFamily="49" charset="0"/>
                <a:cs typeface="Courier New" pitchFamily="49" charset="0"/>
              </a:rPr>
              <a:t>”</a:t>
            </a:r>
            <a:r>
              <a:rPr lang="en-US" sz="1800" dirty="0" smtClean="0">
                <a:latin typeface="Courier New" pitchFamily="49" charset="0"/>
                <a:cs typeface="Courier New" pitchFamily="49" charset="0"/>
              </a:rPr>
              <a:t>) </a:t>
            </a:r>
            <a:r>
              <a:rPr lang="en-US" sz="1800" dirty="0" smtClean="0">
                <a:solidFill>
                  <a:schemeClr val="accent5"/>
                </a:solidFill>
                <a:latin typeface="Courier New" pitchFamily="49" charset="0"/>
                <a:cs typeface="Courier New" pitchFamily="49" charset="0"/>
              </a:rPr>
              <a:t>// filter</a:t>
            </a:r>
          </a:p>
          <a:p>
            <a:pPr lvl="1">
              <a:defRPr/>
            </a:pPr>
            <a:r>
              <a:rPr lang="en-US" sz="1800" dirty="0" smtClean="0">
                <a:latin typeface="Courier New" pitchFamily="49" charset="0"/>
                <a:cs typeface="Courier New" pitchFamily="49" charset="0"/>
              </a:rPr>
              <a:t>$(</a:t>
            </a:r>
            <a:r>
              <a:rPr lang="en-US" sz="1800" dirty="0" smtClean="0">
                <a:solidFill>
                  <a:schemeClr val="tx1"/>
                </a:solidFill>
                <a:latin typeface="Courier New" pitchFamily="49" charset="0"/>
                <a:cs typeface="Courier New" pitchFamily="49" charset="0"/>
              </a:rPr>
              <a:t>“a[</a:t>
            </a:r>
            <a:r>
              <a:rPr lang="en-US" sz="1800" dirty="0" err="1" smtClean="0">
                <a:solidFill>
                  <a:schemeClr val="tx1"/>
                </a:solidFill>
                <a:latin typeface="Courier New" pitchFamily="49" charset="0"/>
                <a:cs typeface="Courier New" pitchFamily="49" charset="0"/>
              </a:rPr>
              <a:t>href</a:t>
            </a:r>
            <a:r>
              <a:rPr lang="en-US" sz="1800" dirty="0" smtClean="0">
                <a:solidFill>
                  <a:schemeClr val="tx1"/>
                </a:solidFill>
                <a:latin typeface="Courier New" pitchFamily="49" charset="0"/>
                <a:cs typeface="Courier New" pitchFamily="49" charset="0"/>
              </a:rPr>
              <a:t>=#Overview]”</a:t>
            </a:r>
            <a:r>
              <a:rPr lang="en-US" sz="1800" dirty="0" smtClean="0">
                <a:latin typeface="Courier New" pitchFamily="49" charset="0"/>
                <a:cs typeface="Courier New" pitchFamily="49" charset="0"/>
              </a:rPr>
              <a:t>) </a:t>
            </a:r>
            <a:r>
              <a:rPr lang="en-US" sz="1800" dirty="0" smtClean="0">
                <a:solidFill>
                  <a:schemeClr val="accent5"/>
                </a:solidFill>
                <a:latin typeface="Courier New" pitchFamily="49" charset="0"/>
                <a:cs typeface="Courier New" pitchFamily="49" charset="0"/>
              </a:rPr>
              <a:t>// attributes</a:t>
            </a:r>
          </a:p>
          <a:p>
            <a:pPr lvl="1">
              <a:defRPr/>
            </a:pPr>
            <a:r>
              <a:rPr lang="en-US" sz="1800" dirty="0" smtClean="0">
                <a:latin typeface="Courier New" pitchFamily="49" charset="0"/>
                <a:cs typeface="Courier New" pitchFamily="49" charset="0"/>
              </a:rPr>
              <a:t>$(</a:t>
            </a:r>
            <a:r>
              <a:rPr lang="en-US" sz="1800" dirty="0" smtClean="0">
                <a:solidFill>
                  <a:schemeClr val="tx1"/>
                </a:solidFill>
                <a:latin typeface="Courier New" pitchFamily="49" charset="0"/>
                <a:cs typeface="Courier New" pitchFamily="49" charset="0"/>
              </a:rPr>
              <a:t>“a[</a:t>
            </a:r>
            <a:r>
              <a:rPr lang="en-US" sz="1800" dirty="0" err="1" smtClean="0">
                <a:solidFill>
                  <a:schemeClr val="tx1"/>
                </a:solidFill>
                <a:latin typeface="Courier New" pitchFamily="49" charset="0"/>
                <a:cs typeface="Courier New" pitchFamily="49" charset="0"/>
              </a:rPr>
              <a:t>href</a:t>
            </a:r>
            <a:r>
              <a:rPr lang="en-US" sz="1800" dirty="0" smtClean="0">
                <a:solidFill>
                  <a:schemeClr val="tx1"/>
                </a:solidFill>
                <a:latin typeface="Courier New" pitchFamily="49" charset="0"/>
                <a:cs typeface="Courier New" pitchFamily="49" charset="0"/>
              </a:rPr>
              <a:t>$=.</a:t>
            </a:r>
            <a:r>
              <a:rPr lang="en-US" sz="1800" dirty="0" err="1" smtClean="0">
                <a:solidFill>
                  <a:schemeClr val="tx1"/>
                </a:solidFill>
                <a:latin typeface="Courier New" pitchFamily="49" charset="0"/>
                <a:cs typeface="Courier New" pitchFamily="49" charset="0"/>
              </a:rPr>
              <a:t>aspx</a:t>
            </a:r>
            <a:r>
              <a:rPr lang="en-US" sz="1800" dirty="0" smtClean="0">
                <a:solidFill>
                  <a:schemeClr val="tx1"/>
                </a:solidFill>
                <a:latin typeface="Courier New" pitchFamily="49" charset="0"/>
                <a:cs typeface="Courier New" pitchFamily="49" charset="0"/>
              </a:rPr>
              <a:t>]”</a:t>
            </a:r>
            <a:r>
              <a:rPr lang="en-US" sz="1800" dirty="0" smtClean="0">
                <a:latin typeface="Courier New" pitchFamily="49" charset="0"/>
                <a:cs typeface="Courier New" pitchFamily="49" charset="0"/>
              </a:rPr>
              <a:t>) </a:t>
            </a:r>
            <a:r>
              <a:rPr lang="en-US" sz="1800" dirty="0" smtClean="0">
                <a:solidFill>
                  <a:schemeClr val="accent5"/>
                </a:solidFill>
                <a:latin typeface="Courier New" pitchFamily="49" charset="0"/>
                <a:cs typeface="Courier New" pitchFamily="49" charset="0"/>
              </a:rPr>
              <a:t>// attributes Ends With</a:t>
            </a:r>
          </a:p>
          <a:p>
            <a:pPr>
              <a:defRPr/>
            </a:pPr>
            <a:endParaRPr lang="en-US" sz="2400" dirty="0" smtClean="0"/>
          </a:p>
          <a:p>
            <a:pPr>
              <a:defRPr/>
            </a:pPr>
            <a:r>
              <a:rPr lang="en-US" sz="2400" dirty="0" smtClean="0"/>
              <a:t>More Selectors see </a:t>
            </a:r>
            <a:r>
              <a:rPr lang="en-US" sz="2400" dirty="0" smtClean="0">
                <a:hlinkClick r:id="rId3"/>
              </a:rPr>
              <a:t>http://docs.jQuery.com/Selectors</a:t>
            </a:r>
            <a:endParaRPr lang="en-US" sz="2400" dirty="0" smtClean="0"/>
          </a:p>
          <a:p>
            <a:pPr>
              <a:defRPr/>
            </a:pPr>
            <a:endParaRPr lang="en-US" sz="2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62000"/>
            <a:ext cx="8229600" cy="914400"/>
          </a:xfrm>
        </p:spPr>
        <p:txBody>
          <a:bodyPr/>
          <a:lstStyle/>
          <a:p>
            <a:r>
              <a:rPr lang="en-US" sz="6000" dirty="0" smtClean="0"/>
              <a:t>Wrapped Set Object</a:t>
            </a:r>
          </a:p>
        </p:txBody>
      </p:sp>
      <p:sp>
        <p:nvSpPr>
          <p:cNvPr id="3" name="Content Placeholder 2"/>
          <p:cNvSpPr>
            <a:spLocks noGrp="1"/>
          </p:cNvSpPr>
          <p:nvPr>
            <p:ph idx="1"/>
          </p:nvPr>
        </p:nvSpPr>
        <p:spPr>
          <a:xfrm>
            <a:off x="228600" y="1600200"/>
            <a:ext cx="8534400" cy="5334000"/>
          </a:xfrm>
        </p:spPr>
        <p:txBody>
          <a:bodyPr>
            <a:normAutofit fontScale="92500" lnSpcReduction="20000"/>
          </a:bodyPr>
          <a:lstStyle/>
          <a:p>
            <a:pPr>
              <a:defRPr/>
            </a:pPr>
            <a:r>
              <a:rPr lang="en-US" dirty="0" err="1" smtClean="0"/>
              <a:t>jQuery</a:t>
            </a:r>
            <a:r>
              <a:rPr lang="en-US" dirty="0" smtClean="0"/>
              <a:t> Wrapped Set Object</a:t>
            </a:r>
          </a:p>
          <a:p>
            <a:pPr lvl="1">
              <a:defRPr/>
            </a:pPr>
            <a:r>
              <a:rPr lang="en-US" dirty="0" smtClean="0"/>
              <a:t>Every selector returns a Set (an object that acts as an array)</a:t>
            </a:r>
          </a:p>
          <a:p>
            <a:pPr lvl="1">
              <a:defRPr/>
            </a:pPr>
            <a:endParaRPr lang="en-US" dirty="0" smtClean="0"/>
          </a:p>
          <a:p>
            <a:pPr>
              <a:defRPr/>
            </a:pPr>
            <a:r>
              <a:rPr lang="en-US" dirty="0" err="1" smtClean="0"/>
              <a:t>jQuery</a:t>
            </a:r>
            <a:r>
              <a:rPr lang="en-US" dirty="0" smtClean="0"/>
              <a:t> Wrapped Set Operations</a:t>
            </a:r>
          </a:p>
          <a:p>
            <a:pPr marL="548640" lvl="2" indent="-274320">
              <a:buClr>
                <a:schemeClr val="accent3"/>
              </a:buClr>
              <a:buSzPct val="95000"/>
              <a:defRPr/>
            </a:pPr>
            <a:r>
              <a:rPr lang="en-US" sz="1700" dirty="0" smtClean="0">
                <a:latin typeface="Courier New" pitchFamily="49" charset="0"/>
                <a:cs typeface="Courier New" pitchFamily="49" charset="0"/>
              </a:rPr>
              <a:t>$(</a:t>
            </a:r>
            <a:r>
              <a:rPr lang="en-US" sz="1700" dirty="0" smtClean="0">
                <a:solidFill>
                  <a:schemeClr val="tx1"/>
                </a:solidFill>
                <a:latin typeface="Courier New" pitchFamily="49" charset="0"/>
                <a:cs typeface="Courier New" pitchFamily="49" charset="0"/>
              </a:rPr>
              <a:t>“.</a:t>
            </a:r>
            <a:r>
              <a:rPr lang="en-US" sz="1700" dirty="0" err="1" smtClean="0">
                <a:solidFill>
                  <a:schemeClr val="tx1"/>
                </a:solidFill>
                <a:latin typeface="Courier New" pitchFamily="49" charset="0"/>
                <a:cs typeface="Courier New" pitchFamily="49" charset="0"/>
              </a:rPr>
              <a:t>myTable</a:t>
            </a:r>
            <a:r>
              <a:rPr lang="en-US" sz="1700" dirty="0" smtClean="0">
                <a:solidFill>
                  <a:schemeClr val="tx1"/>
                </a:solidFill>
                <a:latin typeface="Courier New" pitchFamily="49" charset="0"/>
                <a:cs typeface="Courier New" pitchFamily="49" charset="0"/>
              </a:rPr>
              <a:t> </a:t>
            </a:r>
            <a:r>
              <a:rPr lang="en-US" sz="1700" dirty="0" err="1" smtClean="0">
                <a:solidFill>
                  <a:schemeClr val="tx1"/>
                </a:solidFill>
                <a:latin typeface="Courier New" pitchFamily="49" charset="0"/>
                <a:cs typeface="Courier New" pitchFamily="49" charset="0"/>
              </a:rPr>
              <a:t>td:odd</a:t>
            </a:r>
            <a:r>
              <a:rPr lang="en-US" sz="1700" dirty="0" smtClean="0">
                <a:solidFill>
                  <a:schemeClr val="tx1"/>
                </a:solidFill>
                <a:latin typeface="Courier New" pitchFamily="49" charset="0"/>
                <a:cs typeface="Courier New" pitchFamily="49" charset="0"/>
              </a:rPr>
              <a:t>”</a:t>
            </a:r>
            <a:r>
              <a:rPr lang="en-US" sz="1700" dirty="0" smtClean="0">
                <a:latin typeface="Courier New" pitchFamily="49" charset="0"/>
                <a:cs typeface="Courier New" pitchFamily="49" charset="0"/>
              </a:rPr>
              <a:t>).</a:t>
            </a:r>
            <a:r>
              <a:rPr lang="en-US" sz="1700" dirty="0" err="1" smtClean="0">
                <a:latin typeface="Courier New" pitchFamily="49" charset="0"/>
                <a:cs typeface="Courier New" pitchFamily="49" charset="0"/>
              </a:rPr>
              <a:t>css</a:t>
            </a:r>
            <a:r>
              <a:rPr lang="en-US" sz="1700" dirty="0" smtClean="0">
                <a:latin typeface="Courier New" pitchFamily="49" charset="0"/>
                <a:cs typeface="Courier New" pitchFamily="49" charset="0"/>
              </a:rPr>
              <a:t>(</a:t>
            </a:r>
            <a:r>
              <a:rPr lang="en-US" sz="1700" dirty="0" smtClean="0">
                <a:solidFill>
                  <a:schemeClr val="tx1"/>
                </a:solidFill>
                <a:latin typeface="Courier New" pitchFamily="49" charset="0"/>
                <a:cs typeface="Courier New" pitchFamily="49" charset="0"/>
              </a:rPr>
              <a:t>‘background’</a:t>
            </a:r>
            <a:r>
              <a:rPr lang="en-US" sz="1700" dirty="0" smtClean="0">
                <a:latin typeface="Courier New" pitchFamily="49" charset="0"/>
                <a:cs typeface="Courier New" pitchFamily="49" charset="0"/>
              </a:rPr>
              <a:t>, </a:t>
            </a:r>
            <a:r>
              <a:rPr lang="en-US" sz="1700" dirty="0" smtClean="0">
                <a:solidFill>
                  <a:schemeClr val="tx1"/>
                </a:solidFill>
                <a:latin typeface="Courier New" pitchFamily="49" charset="0"/>
                <a:cs typeface="Courier New" pitchFamily="49" charset="0"/>
              </a:rPr>
              <a:t>‘gray’</a:t>
            </a:r>
            <a:r>
              <a:rPr lang="en-US" sz="1700" dirty="0" smtClean="0">
                <a:latin typeface="Courier New" pitchFamily="49" charset="0"/>
                <a:cs typeface="Courier New" pitchFamily="49" charset="0"/>
              </a:rPr>
              <a:t>);</a:t>
            </a:r>
          </a:p>
          <a:p>
            <a:pPr marL="274320" lvl="1" indent="-274320">
              <a:buClr>
                <a:schemeClr val="accent3"/>
              </a:buClr>
              <a:buSzPct val="95000"/>
              <a:defRPr/>
            </a:pPr>
            <a:endParaRPr lang="en-US" sz="2300" dirty="0" smtClean="0"/>
          </a:p>
          <a:p>
            <a:pPr marL="274320" lvl="1" indent="-274320">
              <a:buClr>
                <a:schemeClr val="accent3"/>
              </a:buClr>
              <a:buSzPct val="95000"/>
              <a:defRPr/>
            </a:pPr>
            <a:r>
              <a:rPr lang="en-US" sz="2300" dirty="0" smtClean="0"/>
              <a:t>Common Operations</a:t>
            </a:r>
            <a:endParaRPr lang="en-US" sz="2300" dirty="0" smtClean="0">
              <a:latin typeface="Courier New" pitchFamily="49" charset="0"/>
              <a:cs typeface="Courier New" pitchFamily="49" charset="0"/>
            </a:endParaRPr>
          </a:p>
          <a:p>
            <a:pPr marL="548640" lvl="2" indent="-274320">
              <a:buClr>
                <a:schemeClr val="accent3"/>
              </a:buClr>
              <a:buSzPct val="95000"/>
              <a:defRPr/>
            </a:pPr>
            <a:r>
              <a:rPr lang="en-US" sz="2000" dirty="0" smtClean="0">
                <a:latin typeface="Courier New" pitchFamily="49" charset="0"/>
                <a:cs typeface="Courier New" pitchFamily="49" charset="0"/>
              </a:rPr>
              <a:t>$().html().text().</a:t>
            </a:r>
            <a:r>
              <a:rPr lang="en-US" sz="2000" dirty="0" err="1" smtClean="0">
                <a:latin typeface="Courier New" pitchFamily="49" charset="0"/>
                <a:cs typeface="Courier New" pitchFamily="49" charset="0"/>
              </a:rPr>
              <a:t>val</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attr</a:t>
            </a:r>
            <a:r>
              <a:rPr lang="en-US" sz="2000" dirty="0" smtClean="0">
                <a:latin typeface="Courier New" pitchFamily="49" charset="0"/>
                <a:cs typeface="Courier New" pitchFamily="49" charset="0"/>
              </a:rPr>
              <a:t>().append().empty()</a:t>
            </a:r>
          </a:p>
          <a:p>
            <a:pPr marL="548640" lvl="2" indent="-274320">
              <a:buClr>
                <a:schemeClr val="accent3"/>
              </a:buClr>
              <a:buSzPct val="95000"/>
              <a:defRPr/>
            </a:pP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css</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addClass</a:t>
            </a:r>
            <a:r>
              <a:rPr lang="en-US" sz="2000" dirty="0" smtClean="0">
                <a:latin typeface="Courier New" pitchFamily="49" charset="0"/>
                <a:cs typeface="Courier New" pitchFamily="49" charset="0"/>
              </a:rPr>
              <a:t>() .</a:t>
            </a:r>
            <a:r>
              <a:rPr lang="en-US" sz="2000" dirty="0" err="1" smtClean="0">
                <a:latin typeface="Courier New" pitchFamily="49" charset="0"/>
                <a:cs typeface="Courier New" pitchFamily="49" charset="0"/>
              </a:rPr>
              <a:t>removeClass</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hasClass</a:t>
            </a:r>
            <a:r>
              <a:rPr lang="en-US" sz="2000" dirty="0" smtClean="0">
                <a:latin typeface="Courier New" pitchFamily="49" charset="0"/>
                <a:cs typeface="Courier New" pitchFamily="49" charset="0"/>
              </a:rPr>
              <a:t>() .offset().height().width().</a:t>
            </a:r>
            <a:r>
              <a:rPr lang="en-US" sz="2000" dirty="0" err="1" smtClean="0">
                <a:latin typeface="Courier New" pitchFamily="49" charset="0"/>
                <a:cs typeface="Courier New" pitchFamily="49" charset="0"/>
              </a:rPr>
              <a:t>scrollTop</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scrollLeft</a:t>
            </a:r>
            <a:r>
              <a:rPr lang="en-US" sz="2000" dirty="0" smtClean="0">
                <a:latin typeface="Courier New" pitchFamily="49" charset="0"/>
                <a:cs typeface="Courier New" pitchFamily="49" charset="0"/>
              </a:rPr>
              <a:t>() .show().hide()</a:t>
            </a:r>
          </a:p>
          <a:p>
            <a:pPr marL="548640" lvl="2" indent="-274320">
              <a:buClr>
                <a:schemeClr val="accent3"/>
              </a:buClr>
              <a:buSzPct val="95000"/>
              <a:defRPr/>
            </a:pPr>
            <a:r>
              <a:rPr lang="en-US" sz="2000" dirty="0" smtClean="0">
                <a:latin typeface="Courier New" pitchFamily="49" charset="0"/>
                <a:cs typeface="Courier New" pitchFamily="49" charset="0"/>
              </a:rPr>
              <a:t>$().find().is().has().not().filter().parent() .closest().next()</a:t>
            </a:r>
          </a:p>
          <a:p>
            <a:pPr marL="548640" lvl="2" indent="-274320">
              <a:buClr>
                <a:schemeClr val="accent3"/>
              </a:buClr>
              <a:buSzPct val="95000"/>
              <a:defRPr/>
            </a:pPr>
            <a:r>
              <a:rPr lang="en-US" sz="2000" dirty="0" smtClean="0">
                <a:latin typeface="Courier New" pitchFamily="49" charset="0"/>
                <a:cs typeface="Courier New" pitchFamily="49" charset="0"/>
              </a:rPr>
              <a:t>$().live().bind().click().</a:t>
            </a:r>
            <a:r>
              <a:rPr lang="en-US" sz="2000" dirty="0" err="1" smtClean="0">
                <a:latin typeface="Courier New" pitchFamily="49" charset="0"/>
                <a:cs typeface="Courier New" pitchFamily="49" charset="0"/>
              </a:rPr>
              <a:t>dblclick</a:t>
            </a:r>
            <a:r>
              <a:rPr lang="en-US" sz="2000" dirty="0" smtClean="0">
                <a:latin typeface="Courier New" pitchFamily="49" charset="0"/>
                <a:cs typeface="Courier New" pitchFamily="49" charset="0"/>
              </a:rPr>
              <a:t>().hover() .toggle().blur().</a:t>
            </a:r>
            <a:r>
              <a:rPr lang="en-US" sz="2000" dirty="0" err="1" smtClean="0">
                <a:latin typeface="Courier New" pitchFamily="49" charset="0"/>
                <a:cs typeface="Courier New" pitchFamily="49" charset="0"/>
              </a:rPr>
              <a:t>keydown</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keyup</a:t>
            </a:r>
            <a:r>
              <a:rPr lang="en-US" sz="2000" dirty="0" smtClean="0">
                <a:latin typeface="Courier New" pitchFamily="49" charset="0"/>
                <a:cs typeface="Courier New" pitchFamily="49" charset="0"/>
              </a:rPr>
              <a:t>().resize() .</a:t>
            </a:r>
            <a:r>
              <a:rPr lang="en-US" sz="2000" dirty="0" err="1" smtClean="0">
                <a:latin typeface="Courier New" pitchFamily="49" charset="0"/>
                <a:cs typeface="Courier New" pitchFamily="49" charset="0"/>
              </a:rPr>
              <a:t>mouseover</a:t>
            </a:r>
            <a:r>
              <a:rPr lang="en-US" sz="2000" dirty="0" smtClean="0">
                <a:latin typeface="Courier New" pitchFamily="49" charset="0"/>
                <a:cs typeface="Courier New" pitchFamily="49" charset="0"/>
              </a:rPr>
              <a:t>().</a:t>
            </a:r>
            <a:r>
              <a:rPr lang="en-US" sz="2000" dirty="0" err="1" smtClean="0">
                <a:latin typeface="Courier New" pitchFamily="49" charset="0"/>
                <a:cs typeface="Courier New" pitchFamily="49" charset="0"/>
              </a:rPr>
              <a:t>mousedown</a:t>
            </a:r>
            <a:r>
              <a:rPr lang="en-US" sz="2000" dirty="0" smtClean="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Wrapped Set Object Chaining</a:t>
            </a:r>
          </a:p>
        </p:txBody>
      </p:sp>
      <p:sp>
        <p:nvSpPr>
          <p:cNvPr id="10243" name="Content Placeholder 2"/>
          <p:cNvSpPr>
            <a:spLocks noGrp="1"/>
          </p:cNvSpPr>
          <p:nvPr>
            <p:ph idx="1"/>
          </p:nvPr>
        </p:nvSpPr>
        <p:spPr>
          <a:xfrm>
            <a:off x="228600" y="1905000"/>
            <a:ext cx="8458200" cy="4419600"/>
          </a:xfrm>
        </p:spPr>
        <p:txBody>
          <a:bodyPr/>
          <a:lstStyle/>
          <a:p>
            <a:r>
              <a:rPr lang="en-US" smtClean="0"/>
              <a:t>jQuery Wrapped Set Operation Chaining</a:t>
            </a:r>
          </a:p>
          <a:p>
            <a:pPr marL="547688" lvl="3" indent="-273050">
              <a:buSzPct val="95000"/>
            </a:pPr>
            <a:r>
              <a:rPr lang="en-US" sz="1600" smtClean="0">
                <a:latin typeface="Courier New" pitchFamily="49" charset="0"/>
                <a:cs typeface="Courier New" pitchFamily="49" charset="0"/>
              </a:rPr>
              <a:t>$(</a:t>
            </a:r>
            <a:r>
              <a:rPr lang="en-US" sz="1600" smtClean="0">
                <a:solidFill>
                  <a:schemeClr val="tx1"/>
                </a:solidFill>
                <a:latin typeface="Courier New" pitchFamily="49" charset="0"/>
                <a:cs typeface="Courier New" pitchFamily="49" charset="0"/>
              </a:rPr>
              <a:t>“.myDiv”</a:t>
            </a:r>
            <a:r>
              <a:rPr lang="en-US" sz="1600" smtClean="0">
                <a:latin typeface="Courier New" pitchFamily="49" charset="0"/>
                <a:cs typeface="Courier New" pitchFamily="49" charset="0"/>
              </a:rPr>
              <a:t>).css(</a:t>
            </a:r>
            <a:r>
              <a:rPr lang="en-US" sz="1600" smtClean="0">
                <a:solidFill>
                  <a:schemeClr val="tx1"/>
                </a:solidFill>
                <a:latin typeface="Courier New" pitchFamily="49" charset="0"/>
                <a:cs typeface="Courier New" pitchFamily="49" charset="0"/>
              </a:rPr>
              <a:t>‘background’</a:t>
            </a:r>
            <a:r>
              <a:rPr lang="en-US" sz="1600" smtClean="0">
                <a:latin typeface="Courier New" pitchFamily="49" charset="0"/>
                <a:cs typeface="Courier New" pitchFamily="49" charset="0"/>
              </a:rPr>
              <a:t>, </a:t>
            </a:r>
            <a:r>
              <a:rPr lang="en-US" sz="1600" smtClean="0">
                <a:solidFill>
                  <a:schemeClr val="tx1"/>
                </a:solidFill>
                <a:latin typeface="Courier New" pitchFamily="49" charset="0"/>
                <a:cs typeface="Courier New" pitchFamily="49" charset="0"/>
              </a:rPr>
              <a:t>‘gray’</a:t>
            </a:r>
            <a:r>
              <a:rPr lang="en-US" sz="1600" smtClean="0">
                <a:latin typeface="Courier New" pitchFamily="49" charset="0"/>
                <a:cs typeface="Courier New" pitchFamily="49" charset="0"/>
              </a:rPr>
              <a:t>).addClass(</a:t>
            </a:r>
            <a:r>
              <a:rPr lang="en-US" sz="1600" smtClean="0">
                <a:solidFill>
                  <a:schemeClr val="tx1"/>
                </a:solidFill>
                <a:latin typeface="Courier New" pitchFamily="49" charset="0"/>
                <a:cs typeface="Courier New" pitchFamily="49" charset="0"/>
              </a:rPr>
              <a:t>‘dottedBorder’</a:t>
            </a:r>
            <a:r>
              <a:rPr lang="en-US" sz="1600" smtClean="0">
                <a:latin typeface="Courier New" pitchFamily="49" charset="0"/>
                <a:cs typeface="Courier New" pitchFamily="49" charset="0"/>
              </a:rPr>
              <a:t>);</a:t>
            </a:r>
          </a:p>
          <a:p>
            <a:pPr marL="273050" lvl="2" indent="-273050">
              <a:buSzPct val="95000"/>
            </a:pPr>
            <a:endParaRPr lang="en-US" sz="2600" smtClean="0"/>
          </a:p>
          <a:p>
            <a:pPr marL="273050" lvl="2" indent="-273050">
              <a:buSzPct val="95000"/>
            </a:pPr>
            <a:r>
              <a:rPr lang="en-US" sz="2600" smtClean="0"/>
              <a:t>When building your own function always return the set back for chaining</a:t>
            </a:r>
          </a:p>
        </p:txBody>
      </p:sp>
      <p:sp>
        <p:nvSpPr>
          <p:cNvPr id="4" name="TextBox 3"/>
          <p:cNvSpPr txBox="1"/>
          <p:nvPr/>
        </p:nvSpPr>
        <p:spPr>
          <a:xfrm>
            <a:off x="1066800" y="4343400"/>
            <a:ext cx="6172200" cy="1816100"/>
          </a:xfrm>
          <a:prstGeom prst="rect">
            <a:avLst/>
          </a:prstGeom>
          <a:solidFill>
            <a:schemeClr val="bg1"/>
          </a:solidFill>
          <a:ln>
            <a:solidFill>
              <a:schemeClr val="tx1"/>
            </a:solidFill>
          </a:ln>
        </p:spPr>
        <p:style>
          <a:lnRef idx="1">
            <a:schemeClr val="accent1"/>
          </a:lnRef>
          <a:fillRef idx="2">
            <a:schemeClr val="accent1"/>
          </a:fillRef>
          <a:effectRef idx="1">
            <a:schemeClr val="accent1"/>
          </a:effectRef>
          <a:fontRef idx="minor">
            <a:schemeClr val="dk1"/>
          </a:fontRef>
        </p:style>
        <p:txBody>
          <a:bodyPr>
            <a:spAutoFit/>
          </a:bodyPr>
          <a:lstStyle/>
          <a:p>
            <a:pPr marL="548640" lvl="3" indent="-274320">
              <a:buSzPct val="95000"/>
              <a:defRPr/>
            </a:pP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fn.turnRed</a:t>
            </a:r>
            <a:r>
              <a:rPr lang="en-US" sz="1400" dirty="0">
                <a:latin typeface="Courier New" pitchFamily="49" charset="0"/>
                <a:cs typeface="Courier New" pitchFamily="49" charset="0"/>
              </a:rPr>
              <a:t> = function() {</a:t>
            </a:r>
          </a:p>
          <a:p>
            <a:pPr marL="548640" lvl="3" indent="-274320">
              <a:buSzPct val="95000"/>
              <a:defRPr/>
            </a:pPr>
            <a:r>
              <a:rPr lang="en-US" sz="1400" dirty="0">
                <a:latin typeface="Courier New" pitchFamily="49" charset="0"/>
                <a:cs typeface="Courier New" pitchFamily="49" charset="0"/>
              </a:rPr>
              <a:t>	return </a:t>
            </a:r>
            <a:r>
              <a:rPr lang="en-US" sz="1400" dirty="0" err="1">
                <a:latin typeface="Courier New" pitchFamily="49" charset="0"/>
                <a:cs typeface="Courier New" pitchFamily="49" charset="0"/>
              </a:rPr>
              <a:t>this.each</a:t>
            </a:r>
            <a:r>
              <a:rPr lang="en-US" sz="1400" dirty="0">
                <a:latin typeface="Courier New" pitchFamily="49" charset="0"/>
                <a:cs typeface="Courier New" pitchFamily="49" charset="0"/>
              </a:rPr>
              <a:t>(function() {</a:t>
            </a:r>
          </a:p>
          <a:p>
            <a:pPr marL="548640" lvl="3" indent="-274320">
              <a:buSzPct val="95000"/>
              <a:defRPr/>
            </a:pPr>
            <a:r>
              <a:rPr lang="en-US" sz="1400" dirty="0">
                <a:latin typeface="Courier New" pitchFamily="49" charset="0"/>
                <a:cs typeface="Courier New" pitchFamily="49" charset="0"/>
              </a:rPr>
              <a:t>		$(this).</a:t>
            </a:r>
            <a:r>
              <a:rPr lang="en-US" sz="1400" dirty="0" err="1">
                <a:latin typeface="Courier New" pitchFamily="49" charset="0"/>
                <a:cs typeface="Courier New" pitchFamily="49" charset="0"/>
              </a:rPr>
              <a:t>css</a:t>
            </a:r>
            <a:r>
              <a:rPr lang="en-US" sz="1400" dirty="0">
                <a:latin typeface="Courier New" pitchFamily="49" charset="0"/>
                <a:cs typeface="Courier New" pitchFamily="49" charset="0"/>
              </a:rPr>
              <a:t>(</a:t>
            </a:r>
            <a:r>
              <a:rPr lang="en-US" sz="1400" dirty="0">
                <a:solidFill>
                  <a:srgbClr val="FF0000"/>
                </a:solidFill>
                <a:latin typeface="Courier New" pitchFamily="49" charset="0"/>
                <a:cs typeface="Courier New" pitchFamily="49" charset="0"/>
              </a:rPr>
              <a:t>‘color’</a:t>
            </a:r>
            <a:r>
              <a:rPr lang="en-US" sz="1400" dirty="0">
                <a:latin typeface="Courier New" pitchFamily="49" charset="0"/>
                <a:cs typeface="Courier New" pitchFamily="49" charset="0"/>
              </a:rPr>
              <a:t>, </a:t>
            </a:r>
            <a:r>
              <a:rPr lang="en-US" sz="1400" dirty="0">
                <a:solidFill>
                  <a:srgbClr val="FF0000"/>
                </a:solidFill>
                <a:latin typeface="Courier New" pitchFamily="49" charset="0"/>
                <a:cs typeface="Courier New" pitchFamily="49" charset="0"/>
              </a:rPr>
              <a:t>‘red’</a:t>
            </a:r>
            <a:r>
              <a:rPr lang="en-US" sz="1400" dirty="0">
                <a:latin typeface="Courier New" pitchFamily="49" charset="0"/>
                <a:cs typeface="Courier New" pitchFamily="49" charset="0"/>
              </a:rPr>
              <a:t>);</a:t>
            </a:r>
          </a:p>
          <a:p>
            <a:pPr marL="548640" lvl="3" indent="-274320">
              <a:buSzPct val="95000"/>
              <a:defRPr/>
            </a:pPr>
            <a:r>
              <a:rPr lang="en-US" sz="1400" dirty="0">
                <a:latin typeface="Courier New" pitchFamily="49" charset="0"/>
                <a:cs typeface="Courier New" pitchFamily="49" charset="0"/>
              </a:rPr>
              <a:t>	});</a:t>
            </a:r>
          </a:p>
          <a:p>
            <a:pPr marL="548640" lvl="3" indent="-274320">
              <a:buSzPct val="95000"/>
              <a:defRPr/>
            </a:pPr>
            <a:r>
              <a:rPr lang="en-US" sz="1400" dirty="0">
                <a:latin typeface="Courier New" pitchFamily="49" charset="0"/>
                <a:cs typeface="Courier New" pitchFamily="49" charset="0"/>
              </a:rPr>
              <a:t>};</a:t>
            </a:r>
          </a:p>
          <a:p>
            <a:pPr marL="548640" lvl="3" indent="-274320">
              <a:buSzPct val="95000"/>
              <a:defRPr/>
            </a:pPr>
            <a:endParaRPr lang="en-US" sz="1400" dirty="0">
              <a:latin typeface="Courier New" pitchFamily="49" charset="0"/>
              <a:cs typeface="Courier New" pitchFamily="49" charset="0"/>
            </a:endParaRPr>
          </a:p>
          <a:p>
            <a:pPr marL="548640" lvl="3" indent="-274320">
              <a:buSzPct val="95000"/>
              <a:defRPr/>
            </a:pPr>
            <a:r>
              <a:rPr lang="en-US" sz="1400" dirty="0">
                <a:latin typeface="Courier New" pitchFamily="49" charset="0"/>
                <a:cs typeface="Courier New" pitchFamily="49" charset="0"/>
              </a:rPr>
              <a:t>Usage:</a:t>
            </a:r>
          </a:p>
          <a:p>
            <a:pPr marL="548640" lvl="3" indent="-274320">
              <a:buSzPct val="95000"/>
              <a:defRPr/>
            </a:pPr>
            <a:r>
              <a:rPr lang="en-US" sz="1400" dirty="0">
                <a:latin typeface="Courier New" pitchFamily="49" charset="0"/>
                <a:cs typeface="Courier New" pitchFamily="49" charset="0"/>
              </a:rPr>
              <a:t>$(</a:t>
            </a:r>
            <a:r>
              <a:rPr lang="en-US" sz="1400" dirty="0">
                <a:solidFill>
                  <a:srgbClr val="FF0000"/>
                </a:solidFill>
                <a:latin typeface="Courier New" pitchFamily="49" charset="0"/>
                <a:cs typeface="Courier New" pitchFamily="49" charset="0"/>
              </a:rPr>
              <a:t>‘#</a:t>
            </a:r>
            <a:r>
              <a:rPr lang="en-US" sz="1400" dirty="0" err="1">
                <a:solidFill>
                  <a:srgbClr val="FF0000"/>
                </a:solidFill>
                <a:latin typeface="Courier New" pitchFamily="49" charset="0"/>
                <a:cs typeface="Courier New" pitchFamily="49" charset="0"/>
              </a:rPr>
              <a:t>myDiv</a:t>
            </a:r>
            <a:r>
              <a:rPr lang="en-US" sz="1400" dirty="0">
                <a:solidFill>
                  <a:srgbClr val="FF0000"/>
                </a:solidFill>
                <a:latin typeface="Courier New" pitchFamily="49" charset="0"/>
                <a:cs typeface="Courier New" pitchFamily="49" charset="0"/>
              </a:rPr>
              <a:t>’</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turnRed</a:t>
            </a:r>
            <a:r>
              <a:rPr lang="en-US" sz="1400" dirty="0">
                <a:latin typeface="Courier New" pitchFamily="49" charset="0"/>
                <a:cs typeface="Courier New" pitchFamily="49" charset="0"/>
              </a:rPr>
              <a:t>().</a:t>
            </a:r>
            <a:r>
              <a:rPr lang="en-US" sz="1400" dirty="0" err="1">
                <a:latin typeface="Courier New" pitchFamily="49" charset="0"/>
                <a:cs typeface="Courier New" pitchFamily="49" charset="0"/>
              </a:rPr>
              <a:t>addClass</a:t>
            </a:r>
            <a:r>
              <a:rPr lang="en-US" sz="1400" dirty="0">
                <a:latin typeface="Courier New" pitchFamily="49" charset="0"/>
                <a:cs typeface="Courier New" pitchFamily="49" charset="0"/>
              </a:rPr>
              <a:t>(</a:t>
            </a:r>
            <a:r>
              <a:rPr lang="en-US" sz="1400" dirty="0">
                <a:solidFill>
                  <a:srgbClr val="FF0000"/>
                </a:solidFill>
                <a:latin typeface="Courier New" pitchFamily="49" charset="0"/>
                <a:cs typeface="Courier New" pitchFamily="49" charset="0"/>
              </a:rPr>
              <a:t>‘</a:t>
            </a:r>
            <a:r>
              <a:rPr lang="en-US" sz="1400" dirty="0" err="1">
                <a:solidFill>
                  <a:srgbClr val="FF0000"/>
                </a:solidFill>
                <a:latin typeface="Courier New" pitchFamily="49" charset="0"/>
                <a:cs typeface="Courier New" pitchFamily="49" charset="0"/>
              </a:rPr>
              <a:t>blueBackground</a:t>
            </a:r>
            <a:r>
              <a:rPr lang="en-US" sz="1400" dirty="0">
                <a:solidFill>
                  <a:srgbClr val="FF0000"/>
                </a:solidFill>
                <a:latin typeface="Courier New" pitchFamily="49" charset="0"/>
                <a:cs typeface="Courier New" pitchFamily="49" charset="0"/>
              </a:rPr>
              <a:t>’</a:t>
            </a:r>
            <a:r>
              <a:rPr lang="en-US" sz="1400" dirty="0">
                <a:latin typeface="Courier New" pitchFamily="49" charset="0"/>
                <a:cs typeface="Courier New" pitchFamily="49" charset="0"/>
              </a:rPr>
              <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0F9312"/>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7586</TotalTime>
  <Words>781</Words>
  <Application>Microsoft Office PowerPoint</Application>
  <PresentationFormat>On-screen Show (4:3)</PresentationFormat>
  <Paragraphs>206</Paragraphs>
  <Slides>22</Slides>
  <Notes>15</Notes>
  <HiddenSlides>0</HiddenSlides>
  <MMClips>0</MMClips>
  <ScaleCrop>false</ScaleCrop>
  <HeadingPairs>
    <vt:vector size="4" baseType="variant">
      <vt:variant>
        <vt:lpstr>Theme</vt:lpstr>
      </vt:variant>
      <vt:variant>
        <vt:i4>2</vt:i4>
      </vt:variant>
      <vt:variant>
        <vt:lpstr>Slide Titles</vt:lpstr>
      </vt:variant>
      <vt:variant>
        <vt:i4>22</vt:i4>
      </vt:variant>
    </vt:vector>
  </HeadingPairs>
  <TitlesOfParts>
    <vt:vector size="24" baseType="lpstr">
      <vt:lpstr>Office Theme</vt:lpstr>
      <vt:lpstr>1_Office Theme</vt:lpstr>
      <vt:lpstr>Building a Rich Internet Application with jQuery</vt:lpstr>
      <vt:lpstr>Slide 2</vt:lpstr>
      <vt:lpstr>Assumptions</vt:lpstr>
      <vt:lpstr>Overview</vt:lpstr>
      <vt:lpstr>What is jQuery</vt:lpstr>
      <vt:lpstr>Features in jQuery</vt:lpstr>
      <vt:lpstr>Selectors in jQuery</vt:lpstr>
      <vt:lpstr>Wrapped Set Object</vt:lpstr>
      <vt:lpstr>Wrapped Set Object Chaining</vt:lpstr>
      <vt:lpstr>Events in jQuery</vt:lpstr>
      <vt:lpstr>jQuery/Events and Callbacks</vt:lpstr>
      <vt:lpstr>jQuery UI / Plugins</vt:lpstr>
      <vt:lpstr>Current jQuery UI</vt:lpstr>
      <vt:lpstr>ThemeRoller</vt:lpstr>
      <vt:lpstr>Getting Started</vt:lpstr>
      <vt:lpstr>Basic jQuery Demos</vt:lpstr>
      <vt:lpstr>RIA Application with jQuery</vt:lpstr>
      <vt:lpstr>Context</vt:lpstr>
      <vt:lpstr>Process</vt:lpstr>
      <vt:lpstr>Links</vt:lpstr>
      <vt:lpstr>http://www.agilefirestarter.com</vt:lpstr>
      <vt:lpstr>Thank You</vt:lpstr>
    </vt:vector>
  </TitlesOfParts>
  <Company>Microdesk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Bohlen (sbohlen@hotmail.com)</dc:creator>
  <cp:lastModifiedBy>Ben Dewey</cp:lastModifiedBy>
  <cp:revision>310</cp:revision>
  <dcterms:created xsi:type="dcterms:W3CDTF">2008-09-22T00:48:41Z</dcterms:created>
  <dcterms:modified xsi:type="dcterms:W3CDTF">2010-03-06T22:35:25Z</dcterms:modified>
</cp:coreProperties>
</file>