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8"/>
  </p:notesMasterIdLst>
  <p:sldIdLst>
    <p:sldId id="256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262" r:id="rId15"/>
    <p:sldId id="274" r:id="rId16"/>
    <p:sldId id="282" r:id="rId17"/>
    <p:sldId id="269" r:id="rId18"/>
    <p:sldId id="279" r:id="rId19"/>
    <p:sldId id="280" r:id="rId20"/>
    <p:sldId id="281" r:id="rId21"/>
    <p:sldId id="278" r:id="rId22"/>
    <p:sldId id="283" r:id="rId23"/>
    <p:sldId id="275" r:id="rId24"/>
    <p:sldId id="285" r:id="rId25"/>
    <p:sldId id="264" r:id="rId26"/>
    <p:sldId id="302" r:id="rId27"/>
    <p:sldId id="276" r:id="rId28"/>
    <p:sldId id="289" r:id="rId29"/>
    <p:sldId id="291" r:id="rId30"/>
    <p:sldId id="286" r:id="rId31"/>
    <p:sldId id="295" r:id="rId32"/>
    <p:sldId id="296" r:id="rId33"/>
    <p:sldId id="292" r:id="rId34"/>
    <p:sldId id="300" r:id="rId35"/>
    <p:sldId id="287" r:id="rId36"/>
    <p:sldId id="294" r:id="rId37"/>
    <p:sldId id="288" r:id="rId38"/>
    <p:sldId id="297" r:id="rId39"/>
    <p:sldId id="293" r:id="rId40"/>
    <p:sldId id="301" r:id="rId41"/>
    <p:sldId id="298" r:id="rId42"/>
    <p:sldId id="299" r:id="rId43"/>
    <p:sldId id="284" r:id="rId44"/>
    <p:sldId id="267" r:id="rId45"/>
    <p:sldId id="268" r:id="rId46"/>
    <p:sldId id="31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72D"/>
    <a:srgbClr val="5EAC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00" autoAdjust="0"/>
  </p:normalViewPr>
  <p:slideViewPr>
    <p:cSldViewPr snapToGrid="0">
      <p:cViewPr>
        <p:scale>
          <a:sx n="66" d="100"/>
          <a:sy n="66" d="100"/>
        </p:scale>
        <p:origin x="-293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81381" cy="8138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CC55-CFC0-47C6-924C-35778F4EF09F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FD480-3A59-41AD-9AF8-8F62E783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8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blog post ahead?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D480-3A59-41AD-9AF8-8F62E78323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6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happened at Build? </a:t>
            </a:r>
            <a:r>
              <a:rPr lang="en-US" dirty="0" err="1" smtClean="0"/>
              <a:t>Dev</a:t>
            </a:r>
            <a:r>
              <a:rPr lang="en-US" dirty="0" smtClean="0"/>
              <a:t> –site 4</a:t>
            </a:r>
          </a:p>
          <a:p>
            <a:r>
              <a:rPr lang="en-US" dirty="0" smtClean="0"/>
              <a:t>What is the Windows Runtime</a:t>
            </a:r>
          </a:p>
          <a:p>
            <a:pPr lvl="1"/>
            <a:r>
              <a:rPr lang="en-US" dirty="0" smtClean="0"/>
              <a:t>Took all week to learn</a:t>
            </a:r>
          </a:p>
          <a:p>
            <a:pPr lvl="1"/>
            <a:r>
              <a:rPr lang="en-US" dirty="0" smtClean="0"/>
              <a:t>A new API for accessing Windows</a:t>
            </a:r>
          </a:p>
          <a:p>
            <a:r>
              <a:rPr lang="en-US" dirty="0" smtClean="0"/>
              <a:t>What’s in the subset</a:t>
            </a:r>
          </a:p>
          <a:p>
            <a:r>
              <a:rPr lang="en-US" dirty="0" smtClean="0"/>
              <a:t>Languages</a:t>
            </a:r>
          </a:p>
          <a:p>
            <a:r>
              <a:rPr lang="en-US" dirty="0" err="1" smtClean="0"/>
              <a:t>Wrapup</a:t>
            </a:r>
            <a:r>
              <a:rPr lang="en-US" dirty="0" smtClean="0"/>
              <a:t> what wasn’t covered</a:t>
            </a:r>
          </a:p>
          <a:p>
            <a:pPr lvl="1"/>
            <a:r>
              <a:rPr lang="en-US" dirty="0" err="1" smtClean="0"/>
              <a:t>Async</a:t>
            </a:r>
            <a:r>
              <a:rPr lang="en-US" dirty="0" smtClean="0"/>
              <a:t>, .NET Framework 4.5 still there, promises and </a:t>
            </a:r>
            <a:r>
              <a:rPr lang="en-US" dirty="0" err="1" smtClean="0"/>
              <a:t>defferals</a:t>
            </a:r>
            <a:endParaRPr lang="en-US" dirty="0" smtClean="0"/>
          </a:p>
          <a:p>
            <a:r>
              <a:rPr lang="en-US" dirty="0" smtClean="0"/>
              <a:t>Questions (if time, otherwise courtyard)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D480-3A59-41AD-9AF8-8F62E78323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9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Audience Questions</a:t>
            </a:r>
          </a:p>
          <a:p>
            <a:endParaRPr lang="en-US" dirty="0" smtClean="0"/>
          </a:p>
          <a:p>
            <a:r>
              <a:rPr lang="en-US" dirty="0" smtClean="0"/>
              <a:t>Who followed Build</a:t>
            </a:r>
          </a:p>
          <a:p>
            <a:r>
              <a:rPr lang="en-US" dirty="0" smtClean="0"/>
              <a:t>Who watched the keynotes or videos</a:t>
            </a:r>
          </a:p>
          <a:p>
            <a:r>
              <a:rPr lang="en-US" dirty="0" smtClean="0"/>
              <a:t>Anyone writing ‘apps’ for phones or tablets?</a:t>
            </a:r>
          </a:p>
          <a:p>
            <a:r>
              <a:rPr lang="en-US" dirty="0" smtClean="0"/>
              <a:t>Who is a .NET/JS Developer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D480-3A59-41AD-9AF8-8F62E78323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Windows To Go…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D480-3A59-41AD-9AF8-8F62E78323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Audience Questions</a:t>
            </a:r>
          </a:p>
          <a:p>
            <a:endParaRPr lang="en-US" dirty="0" smtClean="0"/>
          </a:p>
          <a:p>
            <a:r>
              <a:rPr lang="en-US" dirty="0" smtClean="0"/>
              <a:t>Who followed Build</a:t>
            </a:r>
          </a:p>
          <a:p>
            <a:r>
              <a:rPr lang="en-US" dirty="0" smtClean="0"/>
              <a:t>Who watched the keynotes or videos</a:t>
            </a:r>
          </a:p>
          <a:p>
            <a:r>
              <a:rPr lang="en-US" dirty="0" smtClean="0"/>
              <a:t>Anyone writing ‘apps’ for phones or tablets?</a:t>
            </a:r>
          </a:p>
          <a:p>
            <a:r>
              <a:rPr lang="en-US" dirty="0" smtClean="0"/>
              <a:t>Who is a .NET/JS Developer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D480-3A59-41AD-9AF8-8F62E78323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Audience Questions</a:t>
            </a:r>
          </a:p>
          <a:p>
            <a:endParaRPr lang="en-US" dirty="0" smtClean="0"/>
          </a:p>
          <a:p>
            <a:r>
              <a:rPr lang="en-US" dirty="0" smtClean="0"/>
              <a:t>Who followed Build</a:t>
            </a:r>
          </a:p>
          <a:p>
            <a:r>
              <a:rPr lang="en-US" dirty="0" smtClean="0"/>
              <a:t>Who watched the keynotes or videos</a:t>
            </a:r>
          </a:p>
          <a:p>
            <a:r>
              <a:rPr lang="en-US" dirty="0" smtClean="0"/>
              <a:t>Anyone writing ‘apps’ for phones or tablets?</a:t>
            </a:r>
          </a:p>
          <a:p>
            <a:r>
              <a:rPr lang="en-US" dirty="0" smtClean="0"/>
              <a:t>Who is a .NET/JS Developer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D480-3A59-41AD-9AF8-8F62E78323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Audience Questions</a:t>
            </a:r>
          </a:p>
          <a:p>
            <a:endParaRPr lang="en-US" dirty="0" smtClean="0"/>
          </a:p>
          <a:p>
            <a:r>
              <a:rPr lang="en-US" dirty="0" smtClean="0"/>
              <a:t>Who followed Build</a:t>
            </a:r>
          </a:p>
          <a:p>
            <a:r>
              <a:rPr lang="en-US" dirty="0" smtClean="0"/>
              <a:t>Who watched the keynotes or videos</a:t>
            </a:r>
          </a:p>
          <a:p>
            <a:r>
              <a:rPr lang="en-US" dirty="0" smtClean="0"/>
              <a:t>Anyone writing ‘apps’ for phones or tablets?</a:t>
            </a:r>
          </a:p>
          <a:p>
            <a:r>
              <a:rPr lang="en-US" dirty="0" smtClean="0"/>
              <a:t>Who is a .NET/JS Developer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D480-3A59-41AD-9AF8-8F62E78323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awesome new thing</a:t>
            </a:r>
          </a:p>
          <a:p>
            <a:pPr lvl="1"/>
            <a:r>
              <a:rPr lang="en-US" dirty="0" smtClean="0"/>
              <a:t>Sample/demo</a:t>
            </a:r>
          </a:p>
          <a:p>
            <a:pPr lvl="1"/>
            <a:r>
              <a:rPr lang="en-US" dirty="0" smtClean="0"/>
              <a:t>Sandboxed/protected/how it runs</a:t>
            </a:r>
          </a:p>
          <a:p>
            <a:pPr lvl="1"/>
            <a:r>
              <a:rPr lang="en-US" dirty="0" smtClean="0"/>
              <a:t>Contracts/shares/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Com/</a:t>
            </a:r>
            <a:r>
              <a:rPr lang="en-US" dirty="0" err="1" smtClean="0"/>
              <a:t>winrt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/diagrams/architecture/design review</a:t>
            </a:r>
          </a:p>
          <a:p>
            <a:r>
              <a:rPr lang="en-US" dirty="0" err="1" smtClean="0"/>
              <a:t>Winrt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as interfaces/projected to language of choice/languages do there thing</a:t>
            </a:r>
          </a:p>
          <a:p>
            <a:r>
              <a:rPr lang="en-US" dirty="0" smtClean="0"/>
              <a:t>.NET profile/</a:t>
            </a:r>
            <a:r>
              <a:rPr lang="en-US" dirty="0" err="1" smtClean="0"/>
              <a:t>async</a:t>
            </a:r>
            <a:r>
              <a:rPr lang="en-US" dirty="0" smtClean="0"/>
              <a:t>/demo/borrowed </a:t>
            </a:r>
            <a:r>
              <a:rPr lang="en-US" dirty="0" err="1" smtClean="0"/>
              <a:t>ildasm</a:t>
            </a:r>
            <a:r>
              <a:rPr lang="en-US" dirty="0" smtClean="0"/>
              <a:t> and </a:t>
            </a:r>
            <a:r>
              <a:rPr lang="en-US" dirty="0" err="1" smtClean="0"/>
              <a:t>xaml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C++ (CTR?, CRT?)</a:t>
            </a:r>
          </a:p>
          <a:p>
            <a:r>
              <a:rPr lang="en-US" dirty="0" smtClean="0"/>
              <a:t>HTML/JS/CSS Template</a:t>
            </a:r>
          </a:p>
          <a:p>
            <a:r>
              <a:rPr lang="en-US" dirty="0" smtClean="0"/>
              <a:t>Next wave of apps, nothing can’t be written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D480-3A59-41AD-9AF8-8F62E78323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1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blog post ahead?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D480-3A59-41AD-9AF8-8F62E78323C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6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094" y="1231713"/>
            <a:ext cx="7731194" cy="1470025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094" y="3184857"/>
            <a:ext cx="7731194" cy="199283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39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6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2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78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4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73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67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63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41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4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2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43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0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1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1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00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6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92" y="1150332"/>
            <a:ext cx="7731195" cy="1468800"/>
          </a:xfrm>
        </p:spPr>
        <p:txBody>
          <a:bodyPr anchor="b"/>
          <a:lstStyle>
            <a:lvl1pPr algn="ctr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092" y="2619131"/>
            <a:ext cx="7731195" cy="26816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4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15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64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3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50" y="228600"/>
            <a:ext cx="830086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50" y="1475855"/>
            <a:ext cx="8300862" cy="48014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7906" y="63587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0C34B66-FD2F-4CAA-81BD-60C3FE166704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364" y="6358716"/>
            <a:ext cx="550054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077" y="6358716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C66AC71-B33A-4801-B14D-BC5EF91F370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100000"/>
        <a:buFont typeface="Segoe UI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100000"/>
        <a:buFont typeface="Segoe UI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100000"/>
        <a:buFont typeface="Segoe UI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100000"/>
        <a:buFont typeface="Segoe UI" pitchFamily="34" charset="0"/>
        <a:buChar char="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100000"/>
        <a:buFont typeface="Segoe UI" pitchFamily="34" charset="0"/>
        <a:buChar char="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0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dev.window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dev.windows.com/" TargetMode="External"/><Relationship Id="rId2" Type="http://schemas.openxmlformats.org/officeDocument/2006/relationships/hyperlink" Target="http://dev.windows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the Windows Runtime (</a:t>
            </a:r>
            <a:r>
              <a:rPr lang="en-US" dirty="0" err="1" smtClean="0"/>
              <a:t>WinRT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Ben Dewey</a:t>
            </a:r>
          </a:p>
          <a:p>
            <a:pPr>
              <a:spcAft>
                <a:spcPts val="0"/>
              </a:spcAft>
            </a:pPr>
            <a:r>
              <a:rPr lang="en-US" u="sng" dirty="0" smtClean="0"/>
              <a:t>ben@bendewey.com</a:t>
            </a:r>
          </a:p>
          <a:p>
            <a:pPr>
              <a:spcAft>
                <a:spcPts val="0"/>
              </a:spcAft>
            </a:pPr>
            <a:r>
              <a:rPr lang="en-US" dirty="0" err="1" smtClean="0"/>
              <a:t>Tallan</a:t>
            </a:r>
            <a:r>
              <a:rPr lang="en-US" dirty="0" smtClean="0"/>
              <a:t>, Inc.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Twitter @</a:t>
            </a:r>
            <a:r>
              <a:rPr lang="en-US" dirty="0" err="1" smtClean="0"/>
              <a:t>bendewey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0"/>
            <a:ext cx="9372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GOLD SPONSOR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34290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29389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8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0"/>
            <a:ext cx="9372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SILVER SPONSORS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3429000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9400"/>
            <a:ext cx="2895600" cy="1007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2562225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82" y="4477859"/>
            <a:ext cx="3348718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happened at Build?</a:t>
            </a:r>
          </a:p>
          <a:p>
            <a:r>
              <a:rPr lang="en-US" dirty="0" smtClean="0"/>
              <a:t>What is the Windows Runtime</a:t>
            </a:r>
          </a:p>
          <a:p>
            <a:r>
              <a:rPr lang="en-US" dirty="0" smtClean="0"/>
              <a:t>Languages</a:t>
            </a:r>
          </a:p>
          <a:p>
            <a:r>
              <a:rPr lang="en-US" dirty="0" smtClean="0"/>
              <a:t>What wasn’t covered</a:t>
            </a:r>
          </a:p>
          <a:p>
            <a:r>
              <a:rPr lang="en-US" dirty="0" smtClean="0"/>
              <a:t>Questions (if time)</a:t>
            </a:r>
          </a:p>
        </p:txBody>
      </p:sp>
    </p:spTree>
    <p:extLst>
      <p:ext uri="{BB962C8B-B14F-4D97-AF65-F5344CB8AC3E}">
        <p14:creationId xmlns:p14="http://schemas.microsoft.com/office/powerpoint/2010/main" val="5594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50" y="1475856"/>
            <a:ext cx="8300862" cy="3411104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I’m just one guy talking about pre-beta products</a:t>
            </a:r>
          </a:p>
        </p:txBody>
      </p:sp>
    </p:spTree>
    <p:extLst>
      <p:ext uri="{BB962C8B-B14F-4D97-AF65-F5344CB8AC3E}">
        <p14:creationId xmlns:p14="http://schemas.microsoft.com/office/powerpoint/2010/main" val="1923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6535400" cy="1444264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5" y="1349250"/>
            <a:ext cx="1016232" cy="109244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390650"/>
            <a:ext cx="24003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happened at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" y="1394476"/>
            <a:ext cx="8944297" cy="4399430"/>
          </a:xfrm>
        </p:spPr>
      </p:pic>
      <p:sp>
        <p:nvSpPr>
          <p:cNvPr id="7" name="Rectangle 6"/>
          <p:cNvSpPr/>
          <p:nvPr/>
        </p:nvSpPr>
        <p:spPr>
          <a:xfrm>
            <a:off x="96045" y="1313095"/>
            <a:ext cx="2197287" cy="1464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0668" y="1150333"/>
            <a:ext cx="2197287" cy="1464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045" y="2615190"/>
            <a:ext cx="8626386" cy="3499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33" y="534656"/>
            <a:ext cx="1383318" cy="4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happened at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" y="1394476"/>
            <a:ext cx="8944297" cy="4399430"/>
          </a:xfrm>
        </p:spPr>
      </p:pic>
      <p:sp>
        <p:nvSpPr>
          <p:cNvPr id="7" name="Rectangle 6"/>
          <p:cNvSpPr/>
          <p:nvPr/>
        </p:nvSpPr>
        <p:spPr>
          <a:xfrm>
            <a:off x="96045" y="1313095"/>
            <a:ext cx="2197287" cy="1464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045" y="2615190"/>
            <a:ext cx="8626386" cy="3499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84" y="2753058"/>
            <a:ext cx="6525144" cy="3670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3332" y="1313095"/>
            <a:ext cx="4557336" cy="113933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33" y="534656"/>
            <a:ext cx="1383318" cy="4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happened at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" y="1394476"/>
            <a:ext cx="8944297" cy="4399430"/>
          </a:xfrm>
        </p:spPr>
      </p:pic>
      <p:sp>
        <p:nvSpPr>
          <p:cNvPr id="7" name="Rectangle 6"/>
          <p:cNvSpPr/>
          <p:nvPr/>
        </p:nvSpPr>
        <p:spPr>
          <a:xfrm>
            <a:off x="96045" y="1313095"/>
            <a:ext cx="2197287" cy="1464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045" y="2615190"/>
            <a:ext cx="8626386" cy="3499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3332" y="1313095"/>
            <a:ext cx="4557336" cy="113933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67" y="2615190"/>
            <a:ext cx="7233866" cy="4069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33" y="534656"/>
            <a:ext cx="1383318" cy="4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happened at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" y="1394476"/>
            <a:ext cx="8944297" cy="4399430"/>
          </a:xfrm>
        </p:spPr>
      </p:pic>
      <p:sp>
        <p:nvSpPr>
          <p:cNvPr id="9" name="Rectangle 8"/>
          <p:cNvSpPr/>
          <p:nvPr/>
        </p:nvSpPr>
        <p:spPr>
          <a:xfrm>
            <a:off x="96045" y="2615190"/>
            <a:ext cx="8626386" cy="3499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3332" y="1313095"/>
            <a:ext cx="6850668" cy="113933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6" y="2589790"/>
            <a:ext cx="7279021" cy="4094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33" y="534656"/>
            <a:ext cx="1383318" cy="4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happened at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" y="1389619"/>
            <a:ext cx="8944297" cy="4399430"/>
          </a:xfrm>
        </p:spPr>
      </p:pic>
      <p:sp>
        <p:nvSpPr>
          <p:cNvPr id="3" name="TextBox 2"/>
          <p:cNvSpPr txBox="1"/>
          <p:nvPr/>
        </p:nvSpPr>
        <p:spPr>
          <a:xfrm>
            <a:off x="1153998" y="6114573"/>
            <a:ext cx="642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hlinkClick r:id="rId4"/>
              </a:rPr>
              <a:t>http://dev.windows.com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4" y="1347788"/>
            <a:ext cx="2214186" cy="1119187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33" y="534656"/>
            <a:ext cx="1383318" cy="4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0"/>
            <a:ext cx="9372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MARQUEE SPONSOR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3429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7834313" cy="12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build a Metro style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05775"/>
            <a:ext cx="8438052" cy="1155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The Windows Runtime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3362959"/>
            <a:ext cx="841248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 runtime is software designed to support the execution of computer programs written in some computer language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364" y="6358716"/>
            <a:ext cx="5500542" cy="365125"/>
          </a:xfrm>
        </p:spPr>
        <p:txBody>
          <a:bodyPr/>
          <a:lstStyle/>
          <a:p>
            <a:r>
              <a:rPr lang="en-US" dirty="0" smtClean="0"/>
              <a:t>Source: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Runtime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WinRT</a:t>
            </a:r>
            <a:endParaRPr lang="en-US" dirty="0" smtClean="0"/>
          </a:p>
          <a:p>
            <a:r>
              <a:rPr lang="en-US" dirty="0" smtClean="0"/>
              <a:t>How do I write apps on top of </a:t>
            </a:r>
            <a:r>
              <a:rPr lang="en-US" dirty="0" err="1" smtClean="0"/>
              <a:t>WinRT</a:t>
            </a:r>
            <a:endParaRPr lang="en-US" dirty="0" smtClean="0"/>
          </a:p>
          <a:p>
            <a:pPr lvl="1"/>
            <a:r>
              <a:rPr lang="en-US" dirty="0" smtClean="0"/>
              <a:t>XAML</a:t>
            </a:r>
          </a:p>
          <a:p>
            <a:pPr lvl="2"/>
            <a:r>
              <a:rPr lang="en-US" dirty="0" smtClean="0"/>
              <a:t>C++</a:t>
            </a:r>
          </a:p>
          <a:p>
            <a:pPr lvl="2"/>
            <a:r>
              <a:rPr lang="en-US" dirty="0" smtClean="0"/>
              <a:t>C#, VB, </a:t>
            </a:r>
            <a:r>
              <a:rPr lang="en-US" dirty="0" err="1" smtClean="0"/>
              <a:t>etc</a:t>
            </a:r>
            <a:endParaRPr lang="en-US" dirty="0"/>
          </a:p>
          <a:p>
            <a:pPr lvl="1"/>
            <a:r>
              <a:rPr lang="en-US" dirty="0" smtClean="0"/>
              <a:t>HTML/CSS</a:t>
            </a:r>
          </a:p>
          <a:p>
            <a:pPr lvl="2"/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05775"/>
            <a:ext cx="8438052" cy="1155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Demo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3362959"/>
            <a:ext cx="845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Metro style apps</a:t>
            </a:r>
          </a:p>
        </p:txBody>
      </p:sp>
    </p:spTree>
    <p:extLst>
      <p:ext uri="{BB962C8B-B14F-4D97-AF65-F5344CB8AC3E}">
        <p14:creationId xmlns:p14="http://schemas.microsoft.com/office/powerpoint/2010/main" val="19476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(cliché)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Fast and Fluid</a:t>
            </a:r>
          </a:p>
          <a:p>
            <a:r>
              <a:rPr lang="en-US" sz="4000" dirty="0" smtClean="0"/>
              <a:t>Natural and Familiar</a:t>
            </a:r>
          </a:p>
          <a:p>
            <a:r>
              <a:rPr lang="en-US" sz="4000" dirty="0" smtClean="0"/>
              <a:t>Reimagine your application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52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(Hidden Meaning)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and </a:t>
            </a:r>
            <a:r>
              <a:rPr lang="en-US" dirty="0" smtClean="0"/>
              <a:t>Fluid</a:t>
            </a:r>
          </a:p>
          <a:p>
            <a:pPr lvl="1"/>
            <a:r>
              <a:rPr lang="en-US" dirty="0" smtClean="0"/>
              <a:t>No Synchronous I/O </a:t>
            </a:r>
            <a:r>
              <a:rPr lang="en-US" dirty="0"/>
              <a:t>C</a:t>
            </a:r>
            <a:r>
              <a:rPr lang="en-US" dirty="0" smtClean="0"/>
              <a:t>alls</a:t>
            </a:r>
            <a:endParaRPr lang="en-US" dirty="0"/>
          </a:p>
          <a:p>
            <a:r>
              <a:rPr lang="en-US" dirty="0"/>
              <a:t>Natural and </a:t>
            </a:r>
            <a:r>
              <a:rPr lang="en-US" dirty="0" smtClean="0"/>
              <a:t>Familiar</a:t>
            </a:r>
          </a:p>
          <a:p>
            <a:pPr lvl="1"/>
            <a:r>
              <a:rPr lang="en-US" dirty="0" smtClean="0"/>
              <a:t>New APIs to Learn</a:t>
            </a:r>
            <a:endParaRPr lang="en-US" dirty="0"/>
          </a:p>
          <a:p>
            <a:r>
              <a:rPr lang="en-US" dirty="0"/>
              <a:t>Reimagine your </a:t>
            </a:r>
            <a:r>
              <a:rPr lang="en-US" dirty="0" smtClean="0"/>
              <a:t>application</a:t>
            </a:r>
            <a:endParaRPr lang="en-US" dirty="0"/>
          </a:p>
          <a:p>
            <a:pPr lvl="1"/>
            <a:r>
              <a:rPr lang="en-US" dirty="0" smtClean="0"/>
              <a:t>New Controls, Touch Centric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" y="957943"/>
            <a:ext cx="9750046" cy="5484401"/>
          </a:xfrm>
        </p:spPr>
      </p:pic>
      <p:sp>
        <p:nvSpPr>
          <p:cNvPr id="6" name="Rectangle 5"/>
          <p:cNvSpPr/>
          <p:nvPr/>
        </p:nvSpPr>
        <p:spPr>
          <a:xfrm>
            <a:off x="1455781" y="1873794"/>
            <a:ext cx="5206275" cy="3511006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WinRT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1442720"/>
            <a:ext cx="9164006" cy="5151785"/>
          </a:xfrm>
        </p:spPr>
      </p:pic>
    </p:spTree>
    <p:extLst>
      <p:ext uri="{BB962C8B-B14F-4D97-AF65-F5344CB8AC3E}">
        <p14:creationId xmlns:p14="http://schemas.microsoft.com/office/powerpoint/2010/main" val="6787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style apps (by namespace)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16824" r="32156" b="18936"/>
          <a:stretch/>
        </p:blipFill>
        <p:spPr>
          <a:xfrm>
            <a:off x="784171" y="1367896"/>
            <a:ext cx="7303189" cy="4945812"/>
          </a:xfrm>
        </p:spPr>
      </p:pic>
      <p:sp>
        <p:nvSpPr>
          <p:cNvPr id="3" name="Rectangle 2"/>
          <p:cNvSpPr/>
          <p:nvPr/>
        </p:nvSpPr>
        <p:spPr>
          <a:xfrm>
            <a:off x="869949" y="4121143"/>
            <a:ext cx="7140575" cy="2079625"/>
          </a:xfrm>
          <a:prstGeom prst="rect">
            <a:avLst/>
          </a:prstGeom>
          <a:solidFill>
            <a:srgbClr val="40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Windows. namespace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46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WinRT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400" dirty="0" err="1"/>
              <a:t>Windows.ApplicationModel</a:t>
            </a:r>
            <a:endParaRPr lang="en-US" sz="2400" dirty="0"/>
          </a:p>
          <a:p>
            <a:r>
              <a:rPr lang="en-US" sz="2400" dirty="0" err="1"/>
              <a:t>Windows.Data</a:t>
            </a:r>
            <a:endParaRPr lang="en-US" sz="2400" dirty="0"/>
          </a:p>
          <a:p>
            <a:r>
              <a:rPr lang="en-US" sz="2400" dirty="0" err="1"/>
              <a:t>Windows.Devices</a:t>
            </a:r>
            <a:endParaRPr lang="en-US" sz="2400" dirty="0"/>
          </a:p>
          <a:p>
            <a:r>
              <a:rPr lang="en-US" sz="2400" dirty="0" err="1"/>
              <a:t>Windows.Foundation</a:t>
            </a:r>
            <a:endParaRPr lang="en-US" sz="2400" dirty="0"/>
          </a:p>
          <a:p>
            <a:r>
              <a:rPr lang="en-US" sz="2400" dirty="0" err="1"/>
              <a:t>Windows.Globalization</a:t>
            </a:r>
            <a:endParaRPr lang="en-US" sz="2400" dirty="0"/>
          </a:p>
          <a:p>
            <a:r>
              <a:rPr lang="en-US" sz="2400" dirty="0" err="1"/>
              <a:t>Windows.Graphics</a:t>
            </a:r>
            <a:endParaRPr lang="en-US" sz="2400" dirty="0"/>
          </a:p>
          <a:p>
            <a:r>
              <a:rPr lang="en-US" sz="2400" dirty="0" err="1"/>
              <a:t>Windows.Management</a:t>
            </a:r>
            <a:endParaRPr lang="en-US" sz="2400" dirty="0"/>
          </a:p>
          <a:p>
            <a:r>
              <a:rPr lang="en-US" sz="2400" dirty="0" err="1"/>
              <a:t>Windows.Media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Windows.Networking</a:t>
            </a:r>
            <a:endParaRPr lang="en-US" sz="2400" dirty="0"/>
          </a:p>
          <a:p>
            <a:r>
              <a:rPr lang="en-US" sz="2400" dirty="0" err="1"/>
              <a:t>Windows.Security</a:t>
            </a:r>
            <a:endParaRPr lang="en-US" sz="2400" dirty="0"/>
          </a:p>
          <a:p>
            <a:r>
              <a:rPr lang="en-US" sz="2400" dirty="0" err="1"/>
              <a:t>Windows.Storage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Windows.System</a:t>
            </a:r>
            <a:endParaRPr lang="en-US" sz="2400" dirty="0"/>
          </a:p>
          <a:p>
            <a:r>
              <a:rPr lang="en-US" sz="2400" dirty="0" err="1"/>
              <a:t>Windows.UI</a:t>
            </a:r>
            <a:r>
              <a:rPr lang="en-US" sz="2400" dirty="0"/>
              <a:t>[.</a:t>
            </a:r>
            <a:r>
              <a:rPr lang="en-US" sz="2400" dirty="0" err="1"/>
              <a:t>Xaml</a:t>
            </a:r>
            <a:r>
              <a:rPr lang="en-US" sz="2400" dirty="0"/>
              <a:t>]</a:t>
            </a:r>
          </a:p>
          <a:p>
            <a:r>
              <a:rPr lang="en-US" sz="2400" dirty="0" err="1"/>
              <a:t>Windows.Web</a:t>
            </a:r>
            <a:endParaRPr lang="en-US" sz="24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364" y="6358716"/>
            <a:ext cx="5500542" cy="365125"/>
          </a:xfrm>
        </p:spPr>
        <p:txBody>
          <a:bodyPr/>
          <a:lstStyle/>
          <a:p>
            <a:r>
              <a:rPr lang="en-US" dirty="0" smtClean="0"/>
              <a:t>* Top level namespaces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</a:t>
            </a:r>
          </a:p>
          <a:p>
            <a:r>
              <a:rPr lang="en-US" dirty="0" smtClean="0"/>
              <a:t>.NET</a:t>
            </a:r>
          </a:p>
          <a:p>
            <a:r>
              <a:rPr lang="en-US" dirty="0" smtClean="0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0"/>
            <a:ext cx="9372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PLATINUM SPONSOR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34290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7895706" cy="12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Language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component extensions C++/CX</a:t>
            </a:r>
          </a:p>
          <a:p>
            <a:r>
              <a:rPr lang="en-US" dirty="0" smtClean="0"/>
              <a:t>ABI – Abstract Binary Interface</a:t>
            </a:r>
          </a:p>
          <a:p>
            <a:r>
              <a:rPr lang="en-US" dirty="0" smtClean="0"/>
              <a:t>ref classes (^ the “hat”)</a:t>
            </a:r>
          </a:p>
          <a:p>
            <a:r>
              <a:rPr lang="en-US" dirty="0" smtClean="0"/>
              <a:t>ref new</a:t>
            </a:r>
          </a:p>
          <a:p>
            <a:r>
              <a:rPr lang="en-US" dirty="0" smtClean="0"/>
              <a:t>partial classes</a:t>
            </a:r>
          </a:p>
          <a:p>
            <a:r>
              <a:rPr lang="en-US" dirty="0" smtClean="0"/>
              <a:t>generic types (in addition to templates)</a:t>
            </a:r>
          </a:p>
          <a:p>
            <a:r>
              <a:rPr lang="en-US" dirty="0" smtClean="0"/>
              <a:t>Conversions available between </a:t>
            </a:r>
            <a:r>
              <a:rPr lang="en-US" dirty="0" err="1" smtClean="0"/>
              <a:t>WinRT</a:t>
            </a:r>
            <a:r>
              <a:rPr lang="en-US" dirty="0" smtClean="0"/>
              <a:t> ABI-safe types and native C++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.NET Metro style apps (by namespace)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16824" r="32156" b="18936"/>
          <a:stretch/>
        </p:blipFill>
        <p:spPr>
          <a:xfrm>
            <a:off x="784171" y="1367896"/>
            <a:ext cx="7303189" cy="4945812"/>
          </a:xfrm>
        </p:spPr>
      </p:pic>
      <p:sp>
        <p:nvSpPr>
          <p:cNvPr id="3" name="Rectangle 2"/>
          <p:cNvSpPr/>
          <p:nvPr/>
        </p:nvSpPr>
        <p:spPr>
          <a:xfrm>
            <a:off x="869949" y="4121143"/>
            <a:ext cx="7140575" cy="2079625"/>
          </a:xfrm>
          <a:prstGeom prst="rect">
            <a:avLst/>
          </a:prstGeom>
          <a:solidFill>
            <a:srgbClr val="40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Windows. namespace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84783" y="3155943"/>
            <a:ext cx="2308360" cy="877571"/>
          </a:xfrm>
          <a:prstGeom prst="rect">
            <a:avLst/>
          </a:prstGeom>
          <a:solidFill>
            <a:srgbClr val="40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l</a:t>
            </a:r>
            <a:r>
              <a:rPr lang="en-US" sz="2000" dirty="0" err="1" smtClean="0"/>
              <a:t>ang</a:t>
            </a:r>
            <a:r>
              <a:rPr lang="en-US" sz="2000" dirty="0" smtClean="0"/>
              <a:t>::, Platform::,</a:t>
            </a:r>
          </a:p>
          <a:p>
            <a:pPr algn="ctr"/>
            <a:r>
              <a:rPr lang="en-US" sz="2000" dirty="0" err="1" smtClean="0"/>
              <a:t>collection.h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67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.NET Metro style apps (by namespace)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16824" r="32156" b="18936"/>
          <a:stretch/>
        </p:blipFill>
        <p:spPr>
          <a:xfrm>
            <a:off x="784171" y="1367896"/>
            <a:ext cx="7303189" cy="4945812"/>
          </a:xfrm>
        </p:spPr>
      </p:pic>
      <p:sp>
        <p:nvSpPr>
          <p:cNvPr id="3" name="Rectangle 2"/>
          <p:cNvSpPr/>
          <p:nvPr/>
        </p:nvSpPr>
        <p:spPr>
          <a:xfrm>
            <a:off x="869949" y="4121143"/>
            <a:ext cx="7140575" cy="2079625"/>
          </a:xfrm>
          <a:prstGeom prst="rect">
            <a:avLst/>
          </a:prstGeom>
          <a:solidFill>
            <a:srgbClr val="40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Windows. namespace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250565" y="3155943"/>
            <a:ext cx="2108836" cy="877571"/>
          </a:xfrm>
          <a:prstGeom prst="rect">
            <a:avLst/>
          </a:prstGeom>
          <a:solidFill>
            <a:srgbClr val="40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System. namespace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884783" y="3155943"/>
            <a:ext cx="2308360" cy="877571"/>
          </a:xfrm>
          <a:prstGeom prst="rect">
            <a:avLst/>
          </a:prstGeom>
          <a:solidFill>
            <a:srgbClr val="40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l</a:t>
            </a:r>
            <a:r>
              <a:rPr lang="en-US" sz="2000" dirty="0" err="1" smtClean="0"/>
              <a:t>ang</a:t>
            </a:r>
            <a:r>
              <a:rPr lang="en-US" sz="2000" dirty="0" smtClean="0"/>
              <a:t>::, Platform::,</a:t>
            </a:r>
          </a:p>
          <a:p>
            <a:pPr algn="ctr"/>
            <a:r>
              <a:rPr lang="en-US" sz="2000" dirty="0" err="1" smtClean="0"/>
              <a:t>collection.h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29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Tailored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400" dirty="0" err="1"/>
              <a:t>System.Collections</a:t>
            </a:r>
            <a:endParaRPr lang="en-US" sz="2400" dirty="0"/>
          </a:p>
          <a:p>
            <a:r>
              <a:rPr lang="en-US" sz="2400" dirty="0" err="1"/>
              <a:t>System.ComponentModel</a:t>
            </a:r>
            <a:endParaRPr lang="en-US" sz="2400" dirty="0"/>
          </a:p>
          <a:p>
            <a:r>
              <a:rPr lang="en-US" sz="2400" dirty="0" err="1"/>
              <a:t>System.Diagnostics</a:t>
            </a:r>
            <a:endParaRPr lang="en-US" sz="2400" dirty="0"/>
          </a:p>
          <a:p>
            <a:r>
              <a:rPr lang="en-US" sz="2400" dirty="0" err="1"/>
              <a:t>System.Dynamic</a:t>
            </a:r>
            <a:endParaRPr lang="en-US" sz="2400" dirty="0"/>
          </a:p>
          <a:p>
            <a:r>
              <a:rPr lang="en-US" sz="2400" dirty="0" err="1"/>
              <a:t>System.Globalization</a:t>
            </a:r>
            <a:endParaRPr lang="en-US" sz="2400" dirty="0"/>
          </a:p>
          <a:p>
            <a:r>
              <a:rPr lang="en-US" sz="2400" dirty="0"/>
              <a:t>System.IO</a:t>
            </a:r>
          </a:p>
          <a:p>
            <a:r>
              <a:rPr lang="en-US" sz="2400" dirty="0" err="1"/>
              <a:t>System.Linq</a:t>
            </a:r>
            <a:endParaRPr lang="en-US" sz="2400" dirty="0"/>
          </a:p>
          <a:p>
            <a:r>
              <a:rPr lang="en-US" sz="2400" dirty="0" err="1"/>
              <a:t>System.Net</a:t>
            </a:r>
            <a:endParaRPr lang="en-US" sz="2400" dirty="0"/>
          </a:p>
          <a:p>
            <a:r>
              <a:rPr lang="en-US" sz="2400" dirty="0" err="1"/>
              <a:t>System.Numerics</a:t>
            </a:r>
            <a:endParaRPr lang="en-US" sz="2400" dirty="0"/>
          </a:p>
          <a:p>
            <a:r>
              <a:rPr lang="en-US" sz="2400" dirty="0" err="1"/>
              <a:t>System.Reflection</a:t>
            </a:r>
            <a:endParaRPr lang="en-US" sz="2400" dirty="0"/>
          </a:p>
          <a:p>
            <a:r>
              <a:rPr lang="en-US" sz="2400" dirty="0" err="1"/>
              <a:t>System.Resources</a:t>
            </a:r>
            <a:endParaRPr lang="en-US" sz="2400" dirty="0"/>
          </a:p>
          <a:p>
            <a:r>
              <a:rPr lang="en-US" sz="2400" dirty="0" err="1"/>
              <a:t>System.Runtime</a:t>
            </a:r>
            <a:endParaRPr lang="en-US" sz="2400" dirty="0"/>
          </a:p>
          <a:p>
            <a:r>
              <a:rPr lang="en-US" sz="2400" dirty="0" err="1"/>
              <a:t>System.Security</a:t>
            </a:r>
            <a:endParaRPr lang="en-US" sz="2400" dirty="0"/>
          </a:p>
          <a:p>
            <a:r>
              <a:rPr lang="en-US" sz="2400" dirty="0" err="1"/>
              <a:t>System.ServiceModel</a:t>
            </a:r>
            <a:endParaRPr lang="en-US" sz="2400" dirty="0"/>
          </a:p>
          <a:p>
            <a:r>
              <a:rPr lang="en-US" sz="2400" dirty="0" err="1"/>
              <a:t>System.Text</a:t>
            </a:r>
            <a:endParaRPr lang="en-US" sz="2400" dirty="0"/>
          </a:p>
          <a:p>
            <a:r>
              <a:rPr lang="en-US" sz="2400" dirty="0" err="1"/>
              <a:t>System.Threading</a:t>
            </a:r>
            <a:endParaRPr lang="en-US" sz="2400" dirty="0"/>
          </a:p>
          <a:p>
            <a:r>
              <a:rPr lang="en-US" sz="2400" dirty="0" err="1" smtClean="0"/>
              <a:t>System.Xml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477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/>
              <a:t>missing in the Windows Tailored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Enterprise Development</a:t>
            </a:r>
          </a:p>
          <a:p>
            <a:pPr lvl="1"/>
            <a:r>
              <a:rPr lang="en-US" dirty="0"/>
              <a:t>ASP.NET</a:t>
            </a:r>
          </a:p>
          <a:p>
            <a:pPr lvl="1"/>
            <a:r>
              <a:rPr lang="en-US" dirty="0"/>
              <a:t>Console</a:t>
            </a:r>
          </a:p>
          <a:p>
            <a:pPr lvl="1"/>
            <a:r>
              <a:rPr lang="en-US" dirty="0" err="1" smtClean="0"/>
              <a:t>DirectoryServices</a:t>
            </a:r>
            <a:endParaRPr lang="en-US" dirty="0" smtClean="0"/>
          </a:p>
          <a:p>
            <a:pPr lvl="1"/>
            <a:r>
              <a:rPr lang="en-US" dirty="0" smtClean="0"/>
              <a:t>Windows Forms</a:t>
            </a:r>
          </a:p>
          <a:p>
            <a:pPr lvl="1"/>
            <a:r>
              <a:rPr lang="en-US" dirty="0" smtClean="0"/>
              <a:t>WPF</a:t>
            </a:r>
          </a:p>
          <a:p>
            <a:pPr lvl="1"/>
            <a:r>
              <a:rPr lang="en-US" dirty="0" smtClean="0"/>
              <a:t>WF</a:t>
            </a:r>
          </a:p>
          <a:p>
            <a:r>
              <a:rPr lang="en-US" dirty="0" smtClean="0"/>
              <a:t>Dangerous</a:t>
            </a:r>
            <a:r>
              <a:rPr lang="en-US" dirty="0"/>
              <a:t>, obsolete, legacy</a:t>
            </a:r>
          </a:p>
          <a:p>
            <a:r>
              <a:rPr lang="en-US" dirty="0"/>
              <a:t>Removed duplicates</a:t>
            </a:r>
          </a:p>
          <a:p>
            <a:r>
              <a:rPr lang="en-US" dirty="0" smtClean="0"/>
              <a:t>Removed </a:t>
            </a:r>
            <a:r>
              <a:rPr lang="en-US" dirty="0"/>
              <a:t>b</a:t>
            </a:r>
            <a:r>
              <a:rPr lang="en-US" dirty="0" smtClean="0"/>
              <a:t>adly </a:t>
            </a:r>
            <a:r>
              <a:rPr lang="en-US" dirty="0"/>
              <a:t>designed </a:t>
            </a:r>
            <a:r>
              <a:rPr lang="en-US" dirty="0" smtClean="0"/>
              <a:t>APIs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.NET for Metro style apps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195"/>
            <a:ext cx="9144000" cy="5144962"/>
          </a:xfrm>
        </p:spPr>
      </p:pic>
    </p:spTree>
    <p:extLst>
      <p:ext uri="{BB962C8B-B14F-4D97-AF65-F5344CB8AC3E}">
        <p14:creationId xmlns:p14="http://schemas.microsoft.com/office/powerpoint/2010/main" val="25784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05775"/>
            <a:ext cx="8438052" cy="1155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Demo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3362959"/>
            <a:ext cx="845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C# metro application</a:t>
            </a:r>
          </a:p>
        </p:txBody>
      </p:sp>
    </p:spTree>
    <p:extLst>
      <p:ext uri="{BB962C8B-B14F-4D97-AF65-F5344CB8AC3E}">
        <p14:creationId xmlns:p14="http://schemas.microsoft.com/office/powerpoint/2010/main" val="23058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style apps (by namespace)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16824" r="32156" b="18936"/>
          <a:stretch/>
        </p:blipFill>
        <p:spPr>
          <a:xfrm>
            <a:off x="784171" y="1367896"/>
            <a:ext cx="7303189" cy="4945812"/>
          </a:xfrm>
        </p:spPr>
      </p:pic>
      <p:sp>
        <p:nvSpPr>
          <p:cNvPr id="3" name="Rectangle 2"/>
          <p:cNvSpPr/>
          <p:nvPr/>
        </p:nvSpPr>
        <p:spPr>
          <a:xfrm>
            <a:off x="869949" y="4121143"/>
            <a:ext cx="7140575" cy="2079625"/>
          </a:xfrm>
          <a:prstGeom prst="rect">
            <a:avLst/>
          </a:prstGeom>
          <a:solidFill>
            <a:srgbClr val="40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Windows. namespace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250565" y="3155943"/>
            <a:ext cx="2108836" cy="877571"/>
          </a:xfrm>
          <a:prstGeom prst="rect">
            <a:avLst/>
          </a:prstGeom>
          <a:solidFill>
            <a:srgbClr val="40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System. namespace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462905" y="3155944"/>
            <a:ext cx="2538094" cy="877570"/>
          </a:xfrm>
          <a:prstGeom prst="rect">
            <a:avLst/>
          </a:prstGeom>
          <a:solidFill>
            <a:srgbClr val="40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WinJS</a:t>
            </a:r>
            <a:r>
              <a:rPr lang="en-US" sz="2000" dirty="0" smtClean="0"/>
              <a:t>. namespace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84783" y="3155943"/>
            <a:ext cx="2308360" cy="877571"/>
          </a:xfrm>
          <a:prstGeom prst="rect">
            <a:avLst/>
          </a:prstGeom>
          <a:solidFill>
            <a:srgbClr val="407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l</a:t>
            </a:r>
            <a:r>
              <a:rPr lang="en-US" sz="2000" dirty="0" err="1" smtClean="0"/>
              <a:t>ang</a:t>
            </a:r>
            <a:r>
              <a:rPr lang="en-US" sz="2000" dirty="0" smtClean="0"/>
              <a:t>::, Platform::,</a:t>
            </a:r>
          </a:p>
          <a:p>
            <a:pPr algn="ctr"/>
            <a:r>
              <a:rPr lang="en-US" sz="2000" dirty="0" err="1" smtClean="0"/>
              <a:t>collection.h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7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WinJS</a:t>
            </a:r>
            <a:r>
              <a:rPr lang="en-US" dirty="0" smtClean="0"/>
              <a:t> Namespace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400" dirty="0" err="1"/>
              <a:t>WinJS</a:t>
            </a:r>
            <a:endParaRPr lang="en-US" sz="2400" dirty="0"/>
          </a:p>
          <a:p>
            <a:r>
              <a:rPr lang="en-US" sz="2400" dirty="0" err="1"/>
              <a:t>WinJS.Application</a:t>
            </a:r>
            <a:endParaRPr lang="en-US" sz="2400" dirty="0"/>
          </a:p>
          <a:p>
            <a:r>
              <a:rPr lang="en-US" sz="2400" dirty="0" err="1"/>
              <a:t>WinJS.Binding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WinJS.Class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WinJS.Namespace</a:t>
            </a:r>
            <a:endParaRPr lang="en-US" sz="2400" dirty="0"/>
          </a:p>
          <a:p>
            <a:r>
              <a:rPr lang="en-US" sz="2400" dirty="0" err="1" smtClean="0"/>
              <a:t>WinJS.Navigation</a:t>
            </a:r>
            <a:endParaRPr lang="en-US" sz="2400" dirty="0"/>
          </a:p>
          <a:p>
            <a:r>
              <a:rPr lang="en-US" sz="2400" dirty="0" err="1"/>
              <a:t>WinJS.Resources</a:t>
            </a:r>
            <a:endParaRPr lang="en-US" sz="2400" dirty="0"/>
          </a:p>
          <a:p>
            <a:r>
              <a:rPr lang="en-US" sz="2400" dirty="0" err="1" smtClean="0"/>
              <a:t>WinJS.UI</a:t>
            </a:r>
            <a:endParaRPr lang="en-US" sz="2400" dirty="0"/>
          </a:p>
          <a:p>
            <a:r>
              <a:rPr lang="en-US" sz="2400" dirty="0" err="1"/>
              <a:t>WinJS.UI.Animation</a:t>
            </a:r>
            <a:endParaRPr lang="en-US" sz="2400" dirty="0"/>
          </a:p>
          <a:p>
            <a:r>
              <a:rPr lang="en-US" sz="2400" dirty="0" err="1"/>
              <a:t>WinJS.UI.Fragments</a:t>
            </a:r>
            <a:endParaRPr lang="en-US" sz="2400" dirty="0"/>
          </a:p>
          <a:p>
            <a:r>
              <a:rPr lang="en-US" sz="2400" dirty="0" err="1"/>
              <a:t>WinJS.Utilities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897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05775"/>
            <a:ext cx="8438052" cy="1155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Demo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3362959"/>
            <a:ext cx="845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HTML/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</a:rPr>
              <a:t>Javascript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metro application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consuming 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</a:rPr>
              <a:t>WinRT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components</a:t>
            </a:r>
          </a:p>
        </p:txBody>
      </p:sp>
    </p:spTree>
    <p:extLst>
      <p:ext uri="{BB962C8B-B14F-4D97-AF65-F5344CB8AC3E}">
        <p14:creationId xmlns:p14="http://schemas.microsoft.com/office/powerpoint/2010/main" val="36832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0"/>
            <a:ext cx="9372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PLATINUM SPONSOR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3429000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600"/>
            <a:ext cx="7162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 signatures must only use Windows Runtime types or interfaces</a:t>
            </a:r>
          </a:p>
          <a:p>
            <a:r>
              <a:rPr lang="en-US" dirty="0" err="1" smtClean="0"/>
              <a:t>Structs</a:t>
            </a:r>
            <a:r>
              <a:rPr lang="en-US" dirty="0" smtClean="0"/>
              <a:t> can only have public fields</a:t>
            </a:r>
          </a:p>
          <a:p>
            <a:r>
              <a:rPr lang="en-US" dirty="0" smtClean="0"/>
              <a:t>Inheritance can only be used for XAML controls all other types must be sealed</a:t>
            </a:r>
          </a:p>
          <a:p>
            <a:r>
              <a:rPr lang="en-US" dirty="0" smtClean="0"/>
              <a:t>Only supports system provided generic types</a:t>
            </a:r>
          </a:p>
        </p:txBody>
      </p:sp>
    </p:spTree>
    <p:extLst>
      <p:ext uri="{BB962C8B-B14F-4D97-AF65-F5344CB8AC3E}">
        <p14:creationId xmlns:p14="http://schemas.microsoft.com/office/powerpoint/2010/main" val="10342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wasn’t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dirty="0"/>
              <a:t>Tiles</a:t>
            </a:r>
          </a:p>
          <a:p>
            <a:pPr marL="342900" lvl="1" indent="-342900"/>
            <a:r>
              <a:rPr lang="en-US" dirty="0" smtClean="0"/>
              <a:t>Package Manifest</a:t>
            </a:r>
          </a:p>
          <a:p>
            <a:pPr marL="742950" lvl="2" indent="-342900"/>
            <a:r>
              <a:rPr lang="en-US" dirty="0" smtClean="0"/>
              <a:t>Capabilities (System Prompts for user)</a:t>
            </a:r>
          </a:p>
          <a:p>
            <a:pPr marL="742950" lvl="2" indent="-342900"/>
            <a:r>
              <a:rPr lang="en-US" dirty="0" smtClean="0"/>
              <a:t>Declarations (Participation in Contracts,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342900" lvl="1" indent="-342900"/>
            <a:r>
              <a:rPr lang="en-US" dirty="0" smtClean="0"/>
              <a:t>Windows Store</a:t>
            </a:r>
          </a:p>
          <a:p>
            <a:pPr marL="342900" lvl="1" indent="-342900"/>
            <a:r>
              <a:rPr lang="en-US" dirty="0" err="1" smtClean="0"/>
              <a:t>Async</a:t>
            </a:r>
            <a:r>
              <a:rPr lang="en-US" dirty="0" smtClean="0"/>
              <a:t> and Await Keywords</a:t>
            </a:r>
          </a:p>
          <a:p>
            <a:pPr marL="742950" lvl="2" indent="-342900"/>
            <a:r>
              <a:rPr lang="en-US" dirty="0" smtClean="0"/>
              <a:t>Promises (in </a:t>
            </a:r>
            <a:r>
              <a:rPr lang="en-US" dirty="0" err="1" smtClean="0"/>
              <a:t>javascript</a:t>
            </a:r>
            <a:r>
              <a:rPr lang="en-US" dirty="0" smtClean="0"/>
              <a:t>)</a:t>
            </a:r>
          </a:p>
          <a:p>
            <a:pPr marL="742950" lvl="2" indent="-342900"/>
            <a:r>
              <a:rPr lang="en-US" dirty="0" smtClean="0"/>
              <a:t>Deferrals (event handlers for </a:t>
            </a:r>
            <a:r>
              <a:rPr lang="en-US" dirty="0" err="1" smtClean="0"/>
              <a:t>async</a:t>
            </a:r>
            <a:r>
              <a:rPr lang="en-US" dirty="0" smtClean="0"/>
              <a:t>) </a:t>
            </a:r>
          </a:p>
          <a:p>
            <a:pPr marL="342900" lvl="1" indent="-342900"/>
            <a:r>
              <a:rPr lang="en-US" dirty="0" smtClean="0"/>
              <a:t>.</a:t>
            </a:r>
            <a:r>
              <a:rPr lang="en-US" dirty="0"/>
              <a:t>NET Framework 4.5 </a:t>
            </a:r>
            <a:r>
              <a:rPr lang="en-US" dirty="0" smtClean="0"/>
              <a:t>(its still there)</a:t>
            </a:r>
          </a:p>
          <a:p>
            <a:pPr marL="342900" lvl="1" indent="-342900"/>
            <a:r>
              <a:rPr lang="en-US" dirty="0" smtClean="0"/>
              <a:t>Portable .NET Library Projects</a:t>
            </a:r>
            <a:r>
              <a:rPr lang="en-US" dirty="0"/>
              <a:t> </a:t>
            </a:r>
            <a:r>
              <a:rPr lang="en-US" dirty="0" smtClean="0"/>
              <a:t>(works across all profiles)</a:t>
            </a:r>
          </a:p>
        </p:txBody>
      </p:sp>
    </p:spTree>
    <p:extLst>
      <p:ext uri="{BB962C8B-B14F-4D97-AF65-F5344CB8AC3E}">
        <p14:creationId xmlns:p14="http://schemas.microsoft.com/office/powerpoint/2010/main" val="9575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0" y="1475855"/>
            <a:ext cx="8585200" cy="4801479"/>
          </a:xfrm>
        </p:spPr>
        <p:txBody>
          <a:bodyPr>
            <a:noAutofit/>
          </a:bodyPr>
          <a:lstStyle/>
          <a:p>
            <a:r>
              <a:rPr lang="en-US" sz="2400" dirty="0" smtClean="0"/>
              <a:t>PLAT-874T - Lap around the Windows Runtime</a:t>
            </a:r>
          </a:p>
          <a:p>
            <a:r>
              <a:rPr lang="en-US" sz="2400" dirty="0" smtClean="0"/>
              <a:t>PLAT-875T - Windows Runtime internals: understanding "Hello World“</a:t>
            </a:r>
          </a:p>
          <a:p>
            <a:r>
              <a:rPr lang="en-US" sz="2400" dirty="0" smtClean="0"/>
              <a:t>TOOL-531T - Using </a:t>
            </a:r>
            <a:r>
              <a:rPr lang="en-US" sz="2400" dirty="0" err="1" smtClean="0"/>
              <a:t>WinRT</a:t>
            </a:r>
            <a:r>
              <a:rPr lang="en-US" sz="2400" dirty="0" smtClean="0"/>
              <a:t> with C#</a:t>
            </a:r>
          </a:p>
          <a:p>
            <a:r>
              <a:rPr lang="en-US" sz="2400" dirty="0" smtClean="0"/>
              <a:t>TOOL-533T - Using </a:t>
            </a:r>
            <a:r>
              <a:rPr lang="en-US" sz="2400" dirty="0" err="1" smtClean="0"/>
              <a:t>WinRT</a:t>
            </a:r>
            <a:r>
              <a:rPr lang="en-US" sz="2400" dirty="0" smtClean="0"/>
              <a:t> with JS</a:t>
            </a:r>
          </a:p>
          <a:p>
            <a:r>
              <a:rPr lang="en-US" sz="2400" dirty="0" smtClean="0"/>
              <a:t>TOOL-532T - Using </a:t>
            </a:r>
            <a:r>
              <a:rPr lang="en-US" sz="2400" dirty="0" err="1" smtClean="0"/>
              <a:t>WinRT</a:t>
            </a:r>
            <a:r>
              <a:rPr lang="en-US" sz="2400" dirty="0" smtClean="0"/>
              <a:t> with C++</a:t>
            </a:r>
          </a:p>
          <a:p>
            <a:r>
              <a:rPr lang="en-US" sz="2400" dirty="0" smtClean="0"/>
              <a:t>TOOL-930C - A .NET developer's view of Windows 8 app development</a:t>
            </a:r>
          </a:p>
          <a:p>
            <a:endParaRPr lang="en-US" sz="2400" dirty="0" smtClean="0"/>
          </a:p>
          <a:p>
            <a:r>
              <a:rPr lang="en-US" sz="2400" dirty="0" smtClean="0"/>
              <a:t>http://channel9.msdn.com/events/BUILD/BUILD2011/{code}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71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Dev</a:t>
            </a:r>
            <a:r>
              <a:rPr lang="en-US" dirty="0" smtClean="0"/>
              <a:t> Center</a:t>
            </a:r>
          </a:p>
          <a:p>
            <a:r>
              <a:rPr lang="en-US" dirty="0" smtClean="0">
                <a:hlinkClick r:id="rId2"/>
              </a:rPr>
              <a:t>http://dev.windows.com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Dev</a:t>
            </a:r>
            <a:r>
              <a:rPr lang="en-US" dirty="0" smtClean="0"/>
              <a:t> Forum</a:t>
            </a:r>
          </a:p>
          <a:p>
            <a:r>
              <a:rPr lang="en-US" dirty="0" smtClean="0">
                <a:hlinkClick r:id="rId3"/>
              </a:rPr>
              <a:t>http://forums.dev.windows.com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Ben Dewey</a:t>
            </a:r>
          </a:p>
          <a:p>
            <a:pPr>
              <a:spcAft>
                <a:spcPts val="0"/>
              </a:spcAft>
            </a:pPr>
            <a:r>
              <a:rPr lang="en-US" u="sng" dirty="0" smtClean="0"/>
              <a:t>ben@bendewey.com</a:t>
            </a:r>
          </a:p>
          <a:p>
            <a:pPr>
              <a:spcAft>
                <a:spcPts val="0"/>
              </a:spcAft>
            </a:pPr>
            <a:r>
              <a:rPr lang="en-US" dirty="0" err="1" smtClean="0"/>
              <a:t>Tallan</a:t>
            </a:r>
            <a:r>
              <a:rPr lang="en-US" dirty="0" smtClean="0"/>
              <a:t>, Inc.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Twitter @</a:t>
            </a:r>
            <a:r>
              <a:rPr lang="en-US" dirty="0" err="1" smtClean="0"/>
              <a:t>bendewey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0"/>
            <a:ext cx="9372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GOLD SPONSOR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3429000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200"/>
            <a:ext cx="5943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0"/>
            <a:ext cx="9372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GOLD SPONSOR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3429000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2438400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0"/>
            <a:ext cx="9372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GOLD SPONSOR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3429000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59993"/>
            <a:ext cx="694944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0"/>
            <a:ext cx="9372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GOLD SPONSOR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3429000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98" y="3124200"/>
            <a:ext cx="4470996" cy="24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0"/>
            <a:ext cx="9372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GOLD SPONSOR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3429000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7696200" cy="30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3390</TotalTime>
  <Words>823</Words>
  <Application>Microsoft Office PowerPoint</Application>
  <PresentationFormat>On-screen Show (4:3)</PresentationFormat>
  <Paragraphs>248</Paragraphs>
  <Slides>44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Autumn</vt:lpstr>
      <vt:lpstr>Office Theme</vt:lpstr>
      <vt:lpstr>1_Office Theme</vt:lpstr>
      <vt:lpstr>Introduction to the Windows Runtime (WinRT)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Disclaimer</vt:lpstr>
      <vt:lpstr>PowerPoint Presentation</vt:lpstr>
      <vt:lpstr>What happened at</vt:lpstr>
      <vt:lpstr>What happened at</vt:lpstr>
      <vt:lpstr>What happened at</vt:lpstr>
      <vt:lpstr>What happened at</vt:lpstr>
      <vt:lpstr>What happened at</vt:lpstr>
      <vt:lpstr>How do you build a Metro style app</vt:lpstr>
      <vt:lpstr>Windows Runtime Agenda</vt:lpstr>
      <vt:lpstr>PowerPoint Presentation</vt:lpstr>
      <vt:lpstr>Motivation (cliché)</vt:lpstr>
      <vt:lpstr>Motivation (Hidden Meaning)</vt:lpstr>
      <vt:lpstr>PowerPoint Presentation</vt:lpstr>
      <vt:lpstr>What is WinRT?</vt:lpstr>
      <vt:lpstr>Metro style apps (by namespace)</vt:lpstr>
      <vt:lpstr>The WinRT API</vt:lpstr>
      <vt:lpstr>Language Projections</vt:lpstr>
      <vt:lpstr>C++ Language Improvements</vt:lpstr>
      <vt:lpstr>.NET Metro style apps (by namespace)</vt:lpstr>
      <vt:lpstr>.NET Metro style apps (by namespace)</vt:lpstr>
      <vt:lpstr>Windows Tailored Profile</vt:lpstr>
      <vt:lpstr>What’s missing in the Windows Tailored Profile</vt:lpstr>
      <vt:lpstr>.NET for Metro style apps</vt:lpstr>
      <vt:lpstr>PowerPoint Presentation</vt:lpstr>
      <vt:lpstr>Metro style apps (by namespace)</vt:lpstr>
      <vt:lpstr>WinJS Namespace</vt:lpstr>
      <vt:lpstr>PowerPoint Presentation</vt:lpstr>
      <vt:lpstr>Rules</vt:lpstr>
      <vt:lpstr>What wasn’t covered</vt:lpstr>
      <vt:lpstr>Resource Videos</vt:lpstr>
      <vt:lpstr>Resources</vt:lpstr>
      <vt:lpstr>Questions</vt:lpstr>
    </vt:vector>
  </TitlesOfParts>
  <Company>Nuology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Dewey</dc:creator>
  <cp:lastModifiedBy>Ben Dewey</cp:lastModifiedBy>
  <cp:revision>55</cp:revision>
  <dcterms:created xsi:type="dcterms:W3CDTF">2011-09-24T01:42:26Z</dcterms:created>
  <dcterms:modified xsi:type="dcterms:W3CDTF">2011-10-03T00:10:12Z</dcterms:modified>
</cp:coreProperties>
</file>